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 id="2147483697" r:id="rId6"/>
  </p:sldMasterIdLst>
  <p:notesMasterIdLst>
    <p:notesMasterId r:id="rId20"/>
  </p:notesMasterIdLst>
  <p:sldIdLst>
    <p:sldId id="279" r:id="rId7"/>
    <p:sldId id="280" r:id="rId8"/>
    <p:sldId id="330" r:id="rId9"/>
    <p:sldId id="325" r:id="rId10"/>
    <p:sldId id="287" r:id="rId11"/>
    <p:sldId id="270" r:id="rId12"/>
    <p:sldId id="271" r:id="rId13"/>
    <p:sldId id="272" r:id="rId14"/>
    <p:sldId id="273" r:id="rId15"/>
    <p:sldId id="332" r:id="rId16"/>
    <p:sldId id="331" r:id="rId17"/>
    <p:sldId id="333" r:id="rId18"/>
    <p:sldId id="29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BAF81C6-9F4F-4EE9-A398-56FFA1BB4BD3}">
          <p14:sldIdLst>
            <p14:sldId id="279"/>
            <p14:sldId id="280"/>
          </p14:sldIdLst>
        </p14:section>
        <p14:section name="DevOps" id="{1AA843B3-02BA-4D54-A824-C9991D680F0D}">
          <p14:sldIdLst>
            <p14:sldId id="330"/>
            <p14:sldId id="325"/>
          </p14:sldIdLst>
        </p14:section>
        <p14:section name="CALMS and 3 Ways" id="{223A3B8C-8AEF-457C-A5D0-B5C18C359FFD}">
          <p14:sldIdLst>
            <p14:sldId id="287"/>
            <p14:sldId id="270"/>
            <p14:sldId id="271"/>
            <p14:sldId id="272"/>
            <p14:sldId id="273"/>
            <p14:sldId id="332"/>
            <p14:sldId id="331"/>
            <p14:sldId id="333"/>
          </p14:sldIdLst>
        </p14:section>
        <p14:section name="Close" id="{48A93637-34EC-469D-BA0B-385B895E4BC8}">
          <p14:sldIdLst>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708D"/>
    <a:srgbClr val="4B200F"/>
    <a:srgbClr val="212F30"/>
    <a:srgbClr val="1C1F22"/>
    <a:srgbClr val="806D69"/>
    <a:srgbClr val="4B5D6C"/>
    <a:srgbClr val="FFFF9F"/>
    <a:srgbClr val="FFFFE0"/>
    <a:srgbClr val="9DDCEB"/>
    <a:srgbClr val="0B2F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04" autoAdjust="0"/>
    <p:restoredTop sz="82226" autoAdjust="0"/>
  </p:normalViewPr>
  <p:slideViewPr>
    <p:cSldViewPr snapToGrid="0">
      <p:cViewPr varScale="1">
        <p:scale>
          <a:sx n="93" d="100"/>
          <a:sy n="93" d="100"/>
        </p:scale>
        <p:origin x="1278"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4.fntdata"/><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24C5A-73BB-4A62-9A5C-3395C98E487C}" type="datetimeFigureOut">
              <a:rPr lang="en-GB" smtClean="0"/>
              <a:t>16/09/2019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5979B-F2D9-49C5-A2AA-7F2A517E4492}" type="slidenum">
              <a:rPr lang="en-GB" smtClean="0"/>
              <a:t>‹#›</a:t>
            </a:fld>
            <a:endParaRPr lang="en-GB"/>
          </a:p>
        </p:txBody>
      </p:sp>
    </p:spTree>
    <p:extLst>
      <p:ext uri="{BB962C8B-B14F-4D97-AF65-F5344CB8AC3E}">
        <p14:creationId xmlns:p14="http://schemas.microsoft.com/office/powerpoint/2010/main" val="4137151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[Title Slide]</a:t>
            </a:r>
          </a:p>
          <a:p>
            <a:endParaRPr lang="en-GB" dirty="0"/>
          </a:p>
          <a:p>
            <a:r>
              <a:rPr lang="en-GB" dirty="0"/>
              <a:t>[Instructions</a:t>
            </a:r>
            <a:r>
              <a:rPr lang="en-GB" baseline="0" dirty="0"/>
              <a:t> for Facilitator]</a:t>
            </a:r>
          </a:p>
          <a:p>
            <a:endParaRPr lang="en-GB" baseline="0" dirty="0"/>
          </a:p>
          <a:p>
            <a:r>
              <a:rPr lang="en-GB" dirty="0"/>
              <a:t>The workshop consists of a short talk followed by a workshop session.  During the workshop session, the delegates will</a:t>
            </a:r>
            <a:r>
              <a:rPr lang="en-GB" baseline="0" dirty="0"/>
              <a:t> choose one of three groups: Gods, Reporters or Geniuses.</a:t>
            </a:r>
            <a:endParaRPr lang="en-GB" dirty="0"/>
          </a:p>
          <a:p>
            <a:endParaRPr lang="en-GB" dirty="0"/>
          </a:p>
          <a:p>
            <a:r>
              <a:rPr lang="en-GB" dirty="0"/>
              <a:t>You will need three places for your workgroups to gather and collate their ideas, so three sets of </a:t>
            </a:r>
            <a:r>
              <a:rPr lang="en-GB" dirty="0" err="1"/>
              <a:t>postits</a:t>
            </a:r>
            <a:r>
              <a:rPr lang="en-GB" baseline="0" dirty="0"/>
              <a:t> and/or </a:t>
            </a:r>
            <a:r>
              <a:rPr lang="en-GB" dirty="0"/>
              <a:t>three flipcharts</a:t>
            </a:r>
            <a:r>
              <a:rPr lang="en-GB" baseline="0" dirty="0"/>
              <a:t> would be ideal (flipcharts are easiest for feedback session at the end)</a:t>
            </a:r>
          </a:p>
          <a:p>
            <a:endParaRPr lang="en-GB" baseline="0" dirty="0"/>
          </a:p>
          <a:p>
            <a:r>
              <a:rPr lang="en-GB" baseline="0" dirty="0"/>
              <a:t>You can run this solo but it works best if there are three facilitators, one for each work group to help encourage everyone to participate.  During the work group time, the best ideas come out if the presenter/facilitator steps away for a bit, then walks round with encouragement and to answer any questions, about half way through,</a:t>
            </a:r>
          </a:p>
          <a:p>
            <a:endParaRPr lang="en-GB" baseline="0" dirty="0"/>
          </a:p>
          <a:p>
            <a:r>
              <a:rPr lang="en-GB" baseline="0" dirty="0"/>
              <a:t>This can be run for any length of time between half an hour and two hours.  Around one hour is ideal.</a:t>
            </a:r>
            <a:endParaRPr lang="en-GB" dirty="0"/>
          </a:p>
        </p:txBody>
      </p:sp>
      <p:sp>
        <p:nvSpPr>
          <p:cNvPr id="4" name="Slide Number Placeholder 3"/>
          <p:cNvSpPr>
            <a:spLocks noGrp="1"/>
          </p:cNvSpPr>
          <p:nvPr>
            <p:ph type="sldNum" sz="quarter" idx="10"/>
          </p:nvPr>
        </p:nvSpPr>
        <p:spPr/>
        <p:txBody>
          <a:bodyPr/>
          <a:lstStyle/>
          <a:p>
            <a:fld id="{4207E07A-8926-4D2D-8D34-5BC2080A34AB}" type="slidenum">
              <a:rPr lang="en-GB" smtClean="0">
                <a:solidFill>
                  <a:prstClr val="black"/>
                </a:solidFill>
              </a:rPr>
              <a:pPr/>
              <a:t>1</a:t>
            </a:fld>
            <a:endParaRPr lang="en-GB">
              <a:solidFill>
                <a:prstClr val="black"/>
              </a:solidFill>
            </a:endParaRPr>
          </a:p>
        </p:txBody>
      </p:sp>
    </p:spTree>
    <p:extLst>
      <p:ext uri="{BB962C8B-B14F-4D97-AF65-F5344CB8AC3E}">
        <p14:creationId xmlns:p14="http://schemas.microsoft.com/office/powerpoint/2010/main" val="3302776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is animated ‘on click’ for the words Gods, Reporters, Geniuses to appear]</a:t>
            </a:r>
          </a:p>
          <a:p>
            <a:endParaRPr lang="en-GB" dirty="0"/>
          </a:p>
          <a:p>
            <a:r>
              <a:rPr lang="en-GB" dirty="0"/>
              <a:t>Time to split up into your</a:t>
            </a:r>
            <a:r>
              <a:rPr lang="en-GB" baseline="0" dirty="0"/>
              <a:t> three groups – Think about the ‘way’ that you have chosen; what ideas do you have – or what changes could you make in your organisation which will facilitate and promote your way.</a:t>
            </a:r>
          </a:p>
          <a:p>
            <a:endParaRPr lang="en-GB" baseline="0" dirty="0"/>
          </a:p>
          <a:p>
            <a:r>
              <a:rPr lang="en-GB" baseline="0" dirty="0"/>
              <a:t>In DevOps, you need all three of these for success! But right now, just go with yours </a:t>
            </a:r>
          </a:p>
          <a:p>
            <a:endParaRPr lang="en-GB" baseline="0" dirty="0"/>
          </a:p>
          <a:p>
            <a:r>
              <a:rPr lang="en-GB" baseline="0" dirty="0"/>
              <a:t>I will leave a video loop playing so that you can get a reminder of each ‘way’ and what it means, if you need it.  Don’t be too tied down by these definitions – just write down any ideas for improvement as they occur to you.</a:t>
            </a:r>
          </a:p>
          <a:p>
            <a:endParaRPr lang="en-GB" baseline="0" dirty="0"/>
          </a:p>
          <a:p>
            <a:r>
              <a:rPr lang="en-GB" baseline="0" dirty="0"/>
              <a:t>(Direct participants to their flipcharts or whiteboards)</a:t>
            </a:r>
          </a:p>
          <a:p>
            <a:endParaRPr lang="en-GB" baseline="0" dirty="0"/>
          </a:p>
          <a:p>
            <a:r>
              <a:rPr lang="en-GB" baseline="0" dirty="0"/>
              <a:t>You have x minutes – please feel free to ask anything as you go</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10</a:t>
            </a:fld>
            <a:endParaRPr lang="en-GB"/>
          </a:p>
        </p:txBody>
      </p:sp>
    </p:spTree>
    <p:extLst>
      <p:ext uri="{BB962C8B-B14F-4D97-AF65-F5344CB8AC3E}">
        <p14:creationId xmlns:p14="http://schemas.microsoft.com/office/powerpoint/2010/main" val="83550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slide is not blank; </a:t>
            </a:r>
            <a:r>
              <a:rPr lang="en-GB" dirty="0"/>
              <a:t>Video</a:t>
            </a:r>
            <a:r>
              <a:rPr lang="en-GB" baseline="0" dirty="0"/>
              <a:t> will play automatically.  Leave it on the screen while the groups compile their ideas]</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11</a:t>
            </a:fld>
            <a:endParaRPr lang="en-GB"/>
          </a:p>
        </p:txBody>
      </p:sp>
    </p:spTree>
    <p:extLst>
      <p:ext uri="{BB962C8B-B14F-4D97-AF65-F5344CB8AC3E}">
        <p14:creationId xmlns:p14="http://schemas.microsoft.com/office/powerpoint/2010/main" val="27200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Feedback</a:t>
            </a:r>
            <a:r>
              <a:rPr lang="en-GB" baseline="0" dirty="0"/>
              <a:t> from each group, get them to talk through their ideas briefly</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12</a:t>
            </a:fld>
            <a:endParaRPr lang="en-GB"/>
          </a:p>
        </p:txBody>
      </p:sp>
    </p:spTree>
    <p:extLst>
      <p:ext uri="{BB962C8B-B14F-4D97-AF65-F5344CB8AC3E}">
        <p14:creationId xmlns:p14="http://schemas.microsoft.com/office/powerpoint/2010/main" val="318039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13</a:t>
            </a:fld>
            <a:endParaRPr lang="en-GB"/>
          </a:p>
        </p:txBody>
      </p:sp>
    </p:spTree>
    <p:extLst>
      <p:ext uri="{BB962C8B-B14F-4D97-AF65-F5344CB8AC3E}">
        <p14:creationId xmlns:p14="http://schemas.microsoft.com/office/powerpoint/2010/main" val="342408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07E07A-8926-4D2D-8D34-5BC2080A34AB}"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23880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question</a:t>
            </a:r>
            <a:r>
              <a:rPr lang="en-GB" baseline="0" dirty="0"/>
              <a:t> to the room to gauge who is in the room?  Dev? Ops? Test? Sec? Sales? Tech Consultants? Architects? Support? </a:t>
            </a:r>
          </a:p>
          <a:p>
            <a:r>
              <a:rPr lang="en-GB" baseline="0" dirty="0"/>
              <a:t>How much do they already know of DevOps?</a:t>
            </a:r>
            <a:br>
              <a:rPr lang="en-GB" baseline="0" dirty="0"/>
            </a:br>
            <a:br>
              <a:rPr lang="en-GB" baseline="0" dirty="0"/>
            </a:br>
            <a:r>
              <a:rPr lang="en-GB" baseline="0" dirty="0"/>
              <a:t>We’re going to talk a bit about the principles of DevOps today. First, the CALMS model and then the main focus of this workshop, the Three Ways of DevOps.</a:t>
            </a:r>
          </a:p>
          <a:p>
            <a:endParaRPr lang="en-GB" baseline="0" dirty="0"/>
          </a:p>
          <a:p>
            <a:r>
              <a:rPr lang="en-GB" baseline="0" dirty="0"/>
              <a:t>Don’t worry about taking everything in, just relax and listen for now.  After a really short talk, we’ll split up into three groups and talk about ways we can all apply the Three Ways in our work, it’s not just for Dev and Ops.  </a:t>
            </a:r>
          </a:p>
          <a:p>
            <a:endParaRPr lang="en-GB" baseline="0" dirty="0"/>
          </a:p>
          <a:p>
            <a:r>
              <a:rPr lang="en-GB" baseline="0" dirty="0"/>
              <a:t>(By the end of this, you’ll love it as much as Rollins the cat)</a:t>
            </a:r>
          </a:p>
        </p:txBody>
      </p:sp>
      <p:sp>
        <p:nvSpPr>
          <p:cNvPr id="4" name="Slide Number Placeholder 3"/>
          <p:cNvSpPr>
            <a:spLocks noGrp="1"/>
          </p:cNvSpPr>
          <p:nvPr>
            <p:ph type="sldNum" sz="quarter" idx="10"/>
          </p:nvPr>
        </p:nvSpPr>
        <p:spPr/>
        <p:txBody>
          <a:bodyPr/>
          <a:lstStyle/>
          <a:p>
            <a:fld id="{6BF5979B-F2D9-49C5-A2AA-7F2A517E4492}" type="slidenum">
              <a:rPr lang="en-GB" smtClean="0"/>
              <a:t>3</a:t>
            </a:fld>
            <a:endParaRPr lang="en-GB"/>
          </a:p>
        </p:txBody>
      </p:sp>
    </p:spTree>
    <p:extLst>
      <p:ext uri="{BB962C8B-B14F-4D97-AF65-F5344CB8AC3E}">
        <p14:creationId xmlns:p14="http://schemas.microsoft.com/office/powerpoint/2010/main" val="100255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What’s the Point of DevOps?</a:t>
            </a:r>
          </a:p>
          <a:p>
            <a:r>
              <a:rPr lang="en-GB" dirty="0"/>
              <a:t>This might be a slide you’ve seen</a:t>
            </a:r>
            <a:r>
              <a:rPr lang="en-GB" baseline="0" dirty="0"/>
              <a:t> a few times before and it is a brilliant, very much oversimplified way of describing the original problem that DevOps was designed to address.  </a:t>
            </a:r>
            <a:r>
              <a:rPr lang="en-GB" baseline="0" dirty="0" err="1"/>
              <a:t>Devs</a:t>
            </a:r>
            <a:r>
              <a:rPr lang="en-GB" baseline="0" dirty="0"/>
              <a:t> writing code, want their changes into prod.  Ops don’t want prod to break. </a:t>
            </a:r>
            <a:endParaRPr lang="en-GB" dirty="0"/>
          </a:p>
          <a:p>
            <a:endParaRPr lang="en-GB" dirty="0"/>
          </a:p>
          <a:p>
            <a:r>
              <a:rPr lang="en-GB" dirty="0"/>
              <a:t>That‘s of</a:t>
            </a:r>
            <a:r>
              <a:rPr lang="en-GB" baseline="0" dirty="0"/>
              <a:t>ten more about the way the teams are incentivised; </a:t>
            </a:r>
            <a:r>
              <a:rPr lang="en-GB" baseline="0" dirty="0" err="1"/>
              <a:t>Devs</a:t>
            </a:r>
            <a:r>
              <a:rPr lang="en-GB" baseline="0" dirty="0"/>
              <a:t> are paid to create new features whereas Ops usually have targets around uptime/availability.  </a:t>
            </a:r>
          </a:p>
          <a:p>
            <a:endParaRPr lang="en-GB" baseline="0" dirty="0"/>
          </a:p>
          <a:p>
            <a:r>
              <a:rPr lang="en-GB" baseline="0" dirty="0"/>
              <a:t>How can we have both change and stability…</a:t>
            </a:r>
            <a:endParaRPr lang="en-GB" dirty="0"/>
          </a:p>
          <a:p>
            <a:endParaRPr lang="en-GB" dirty="0"/>
          </a:p>
          <a:p>
            <a:r>
              <a:rPr lang="en-GB" dirty="0"/>
              <a:t>(Can talk about the history of </a:t>
            </a:r>
            <a:r>
              <a:rPr lang="en-GB" dirty="0" err="1"/>
              <a:t>DevOpsDays</a:t>
            </a:r>
            <a:r>
              <a:rPr lang="en-GB" baseline="0" dirty="0"/>
              <a:t> a bit as well if there’s time)</a:t>
            </a:r>
            <a:endParaRPr lang="en-GB" dirty="0"/>
          </a:p>
        </p:txBody>
      </p:sp>
      <p:sp>
        <p:nvSpPr>
          <p:cNvPr id="4" name="Slide Number Placeholder 3"/>
          <p:cNvSpPr>
            <a:spLocks noGrp="1"/>
          </p:cNvSpPr>
          <p:nvPr>
            <p:ph type="sldNum" sz="quarter" idx="10"/>
          </p:nvPr>
        </p:nvSpPr>
        <p:spPr/>
        <p:txBody>
          <a:bodyPr/>
          <a:lstStyle/>
          <a:p>
            <a:fld id="{4207E07A-8926-4D2D-8D34-5BC2080A34AB}" type="slidenum">
              <a:rPr lang="en-GB" smtClean="0"/>
              <a:t>4</a:t>
            </a:fld>
            <a:endParaRPr lang="en-GB"/>
          </a:p>
        </p:txBody>
      </p:sp>
    </p:spTree>
    <p:extLst>
      <p:ext uri="{BB962C8B-B14F-4D97-AF65-F5344CB8AC3E}">
        <p14:creationId xmlns:p14="http://schemas.microsoft.com/office/powerpoint/2010/main" val="73707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Ultra briefly talk through the CALMS model,</a:t>
            </a:r>
            <a:r>
              <a:rPr lang="en-GB" baseline="0" dirty="0"/>
              <a:t> emphasising the points you feel are most relevant to the specific audience.</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5</a:t>
            </a:fld>
            <a:endParaRPr lang="en-GB"/>
          </a:p>
        </p:txBody>
      </p:sp>
    </p:spTree>
    <p:extLst>
      <p:ext uri="{BB962C8B-B14F-4D97-AF65-F5344CB8AC3E}">
        <p14:creationId xmlns:p14="http://schemas.microsoft.com/office/powerpoint/2010/main" val="27394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concept of three underpinning ways of DevOps was</a:t>
            </a:r>
            <a:r>
              <a:rPr lang="en-GB" baseline="0" dirty="0"/>
              <a:t> described in “The Phoenix Project” by Gene Kim, Kevin Behr and George Spafford. These are the focus of this workshop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Again, don’t worry about remembering everything just now, just let the ideas flow and all the info you need will be available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Each of these arrows represents a flow of activity, value and communication.  Let’s break each one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For each Way, we’re going to assign a personality to it.  As we go through, if there’s a particular personality that jumps out at you, as one you identify with or are curious about – maybe you’d like to join that group when we break out into work groups.</a:t>
            </a:r>
            <a:endParaRPr lang="en-GB" dirty="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296939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a:solidFill>
                  <a:schemeClr val="tx1"/>
                </a:solidFill>
                <a:effectLst/>
                <a:latin typeface="+mn-lt"/>
                <a:ea typeface="+mn-ea"/>
                <a:cs typeface="+mn-cs"/>
              </a:rPr>
              <a:t>The First Way </a:t>
            </a:r>
          </a:p>
          <a:p>
            <a:pPr fontAlgn="base"/>
            <a:endParaRPr lang="en-GB" sz="1200" b="1"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Emphasizes the performance of the entire system, as opposed to the performance of a specific silo of work or department. </a:t>
            </a:r>
          </a:p>
          <a:p>
            <a:pPr fontAlgn="base"/>
            <a:endParaRPr lang="en-GB" sz="1200" b="0"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Outcomes </a:t>
            </a:r>
          </a:p>
          <a:p>
            <a:pPr fontAlgn="base"/>
            <a:r>
              <a:rPr lang="en-GB" sz="1200" b="0" i="0" kern="1200" dirty="0">
                <a:solidFill>
                  <a:schemeClr val="tx1"/>
                </a:solidFill>
                <a:effectLst/>
                <a:latin typeface="+mn-lt"/>
                <a:ea typeface="+mn-ea"/>
                <a:cs typeface="+mn-cs"/>
              </a:rPr>
              <a:t>- Never passing a known defect to downstream work centres</a:t>
            </a:r>
          </a:p>
          <a:p>
            <a:pPr fontAlgn="base"/>
            <a:r>
              <a:rPr lang="en-GB" sz="1200" b="0" i="0" kern="1200" dirty="0">
                <a:solidFill>
                  <a:schemeClr val="tx1"/>
                </a:solidFill>
                <a:effectLst/>
                <a:latin typeface="+mn-lt"/>
                <a:ea typeface="+mn-ea"/>
                <a:cs typeface="+mn-cs"/>
              </a:rPr>
              <a:t>- Never allowing local optimization to create global degradation</a:t>
            </a:r>
          </a:p>
          <a:p>
            <a:pPr fontAlgn="base"/>
            <a:r>
              <a:rPr lang="en-GB" sz="1200" b="0" i="0" kern="1200" dirty="0">
                <a:solidFill>
                  <a:schemeClr val="tx1"/>
                </a:solidFill>
                <a:effectLst/>
                <a:latin typeface="+mn-lt"/>
                <a:ea typeface="+mn-ea"/>
                <a:cs typeface="+mn-cs"/>
              </a:rPr>
              <a:t>- Always seeking to increase flow</a:t>
            </a:r>
          </a:p>
          <a:p>
            <a:pPr fontAlgn="base"/>
            <a:r>
              <a:rPr lang="en-GB" sz="1200" b="0" i="0" kern="1200" dirty="0">
                <a:solidFill>
                  <a:schemeClr val="tx1"/>
                </a:solidFill>
                <a:effectLst/>
                <a:latin typeface="+mn-lt"/>
                <a:ea typeface="+mn-ea"/>
                <a:cs typeface="+mn-cs"/>
              </a:rPr>
              <a:t>- Always seeking to achieve profound understanding of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way is like being a GOD;</a:t>
            </a:r>
            <a:r>
              <a:rPr lang="en-GB" baseline="0" dirty="0"/>
              <a:t> you are everywhere, you see everything, the good and the bad.  You seek to improve…</a:t>
            </a:r>
            <a:endParaRPr lang="en-GB" dirty="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257200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The Second</a:t>
            </a:r>
            <a:r>
              <a:rPr lang="en-GB" sz="1200" b="1" i="0" kern="1200" baseline="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With almost any process improvement initiative, the goal is to shorten and amplify feedback loops so necessary corrections can be continually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Outcomes</a:t>
            </a:r>
          </a:p>
          <a:p>
            <a:pPr fontAlgn="base"/>
            <a:endParaRPr lang="en-GB" sz="1200" b="1"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 Understanding and responding to all customers, internal and external</a:t>
            </a:r>
          </a:p>
          <a:p>
            <a:pPr fontAlgn="base"/>
            <a:r>
              <a:rPr lang="en-GB" sz="1200" b="0" i="0" kern="1200" dirty="0">
                <a:solidFill>
                  <a:schemeClr val="tx1"/>
                </a:solidFill>
                <a:effectLst/>
                <a:latin typeface="+mn-lt"/>
                <a:ea typeface="+mn-ea"/>
                <a:cs typeface="+mn-cs"/>
              </a:rPr>
              <a:t>- Shortening and amplifying all feedback loops</a:t>
            </a:r>
          </a:p>
          <a:p>
            <a:pPr fontAlgn="base"/>
            <a:r>
              <a:rPr lang="en-GB" sz="1200" b="0" i="0" kern="1200" dirty="0">
                <a:solidFill>
                  <a:schemeClr val="tx1"/>
                </a:solidFill>
                <a:effectLst/>
                <a:latin typeface="+mn-lt"/>
                <a:ea typeface="+mn-ea"/>
                <a:cs typeface="+mn-cs"/>
              </a:rPr>
              <a:t>- Embedding knowledge where you need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second way is</a:t>
            </a:r>
            <a:r>
              <a:rPr lang="en-GB" baseline="0" dirty="0"/>
              <a:t> like being a passionate, investigative REPORTER, you’re driven to make sure that you have the right information and that it gets to the right people, in the most relevant and interesting way</a:t>
            </a:r>
            <a:endParaRPr lang="en-GB" dirty="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8</a:t>
            </a:fld>
            <a:endParaRPr lang="en-GB">
              <a:solidFill>
                <a:prstClr val="black"/>
              </a:solidFill>
            </a:endParaRPr>
          </a:p>
        </p:txBody>
      </p:sp>
    </p:spTree>
    <p:extLst>
      <p:ext uri="{BB962C8B-B14F-4D97-AF65-F5344CB8AC3E}">
        <p14:creationId xmlns:p14="http://schemas.microsoft.com/office/powerpoint/2010/main" val="648802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The Third Way</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Involves creating a culture that fosters two things:</a:t>
            </a:r>
          </a:p>
          <a:p>
            <a:pPr fontAlgn="base"/>
            <a:r>
              <a:rPr lang="en-GB" sz="1200" b="0" i="0" kern="1200" dirty="0">
                <a:solidFill>
                  <a:schemeClr val="tx1"/>
                </a:solidFill>
                <a:effectLst/>
                <a:latin typeface="+mn-lt"/>
                <a:ea typeface="+mn-ea"/>
                <a:cs typeface="+mn-cs"/>
              </a:rPr>
              <a:t>	- Continual experimentation, which requires taking risks and learning from success and failure</a:t>
            </a:r>
          </a:p>
          <a:p>
            <a:pPr fontAlgn="base"/>
            <a:r>
              <a:rPr lang="en-GB" sz="1200" b="0" i="0" kern="1200" dirty="0">
                <a:solidFill>
                  <a:schemeClr val="tx1"/>
                </a:solidFill>
                <a:effectLst/>
                <a:latin typeface="+mn-lt"/>
                <a:ea typeface="+mn-ea"/>
                <a:cs typeface="+mn-cs"/>
              </a:rPr>
              <a:t>	- Understanding that repetition and practice are the prerequisites to mastery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fontAlgn="base"/>
            <a:r>
              <a:rPr lang="en-GB" sz="1200" b="1" i="0" kern="1200" dirty="0">
                <a:solidFill>
                  <a:schemeClr val="tx1"/>
                </a:solidFill>
                <a:effectLst/>
                <a:latin typeface="+mn-lt"/>
                <a:ea typeface="+mn-ea"/>
                <a:cs typeface="+mn-cs"/>
              </a:rPr>
              <a:t>Outcomes </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Allocating time for the improvement of daily work</a:t>
            </a:r>
          </a:p>
          <a:p>
            <a:pPr fontAlgn="base"/>
            <a:r>
              <a:rPr lang="en-GB" sz="1200" b="0" i="0" kern="1200" dirty="0">
                <a:solidFill>
                  <a:schemeClr val="tx1"/>
                </a:solidFill>
                <a:effectLst/>
                <a:latin typeface="+mn-lt"/>
                <a:ea typeface="+mn-ea"/>
                <a:cs typeface="+mn-cs"/>
              </a:rPr>
              <a:t>- Creating rituals that reward the team for taking risks</a:t>
            </a:r>
          </a:p>
          <a:p>
            <a:pPr fontAlgn="base"/>
            <a:r>
              <a:rPr lang="en-GB" sz="1200" b="0" i="0" kern="1200" dirty="0">
                <a:solidFill>
                  <a:schemeClr val="tx1"/>
                </a:solidFill>
                <a:effectLst/>
                <a:latin typeface="+mn-lt"/>
                <a:ea typeface="+mn-ea"/>
                <a:cs typeface="+mn-cs"/>
              </a:rPr>
              <a:t>- Introducing faults into the system to increase resilience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Third Way is like</a:t>
            </a:r>
            <a:r>
              <a:rPr lang="en-GB" baseline="0" dirty="0"/>
              <a:t> being a scientist, a GENIUS, who is compelled to continuously experiment, to learn and progress.</a:t>
            </a:r>
            <a:endParaRPr lang="en-GB" dirty="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9</a:t>
            </a:fld>
            <a:endParaRPr lang="en-GB">
              <a:solidFill>
                <a:prstClr val="black"/>
              </a:solidFill>
            </a:endParaRPr>
          </a:p>
        </p:txBody>
      </p:sp>
    </p:spTree>
    <p:extLst>
      <p:ext uri="{BB962C8B-B14F-4D97-AF65-F5344CB8AC3E}">
        <p14:creationId xmlns:p14="http://schemas.microsoft.com/office/powerpoint/2010/main" val="101180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file://localhost/Volumes/SHARED-3/Studio/MASTER%20CLIENTS/CALLCREDIT%20GROUP/PEOPLE%20JPEGS/SMALL%20GROUP-WITH%20GRAY%20PEOPLE%2002.jpg" TargetMode="External"/><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file://localhost/Volumes/SHARED-3/Studio/MASTER%20CLIENTS/CALLCREDIT%20GROUP/Callcredit%20Logo.jpg" TargetMode="External"/><Relationship Id="rId4" Type="http://schemas.openxmlformats.org/officeDocument/2006/relationships/image" Target="../media/image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file://localhost/Volumes/SHARED-3/Studio/MASTER%20CLIENTS/CALLCREDIT%20GROUP/Callcredit%20Logo.jpg" TargetMode="External"/><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121843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21167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009049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7774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33650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79993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47263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68235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04054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7893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6565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3547763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83638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0533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5889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lide">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0" y="142875"/>
            <a:ext cx="12192000" cy="6581775"/>
          </a:xfrm>
          <a:prstGeom prst="rect">
            <a:avLst/>
          </a:prstGeom>
          <a:noFill/>
        </p:spPr>
        <p:txBody>
          <a:bodyPr/>
          <a:lstStyle/>
          <a:p>
            <a:r>
              <a:rPr lang="en-US" dirty="0"/>
              <a:t>Click icon to add picture</a:t>
            </a:r>
          </a:p>
        </p:txBody>
      </p:sp>
    </p:spTree>
    <p:extLst>
      <p:ext uri="{BB962C8B-B14F-4D97-AF65-F5344CB8AC3E}">
        <p14:creationId xmlns:p14="http://schemas.microsoft.com/office/powerpoint/2010/main" val="34508293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8098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00772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00415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41143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93985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65563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7203D3-6DA7-42CC-A40A-DC682D2E284D}" type="datetimeFigureOut">
              <a:rPr lang="en-GB" smtClean="0"/>
              <a:t>16/09/2019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753508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00166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04201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7556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25231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96640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SMALL GROUP-WITH GRAY PEOPLE 02.jpg" descr="/Volumes/SHARED-3/Studio/MASTER CLIENTS/CALLCREDIT GROUP/PEOPLE JPEGS/SMALL GROUP-WITH GRAY PEOPLE 02.jpg"/>
          <p:cNvPicPr>
            <a:picLocks noChangeAspect="1"/>
          </p:cNvPicPr>
          <p:nvPr userDrawn="1"/>
        </p:nvPicPr>
        <p:blipFill>
          <a:blip r:embed="rId2" r:link="rId3" cstate="email">
            <a:extLst>
              <a:ext uri="{28A0092B-C50C-407E-A947-70E740481C1C}">
                <a14:useLocalDpi xmlns:a14="http://schemas.microsoft.com/office/drawing/2010/main"/>
              </a:ext>
            </a:extLst>
          </a:blip>
          <a:stretch>
            <a:fillRect/>
          </a:stretch>
        </p:blipFill>
        <p:spPr>
          <a:xfrm>
            <a:off x="7721601" y="349134"/>
            <a:ext cx="3481200" cy="3643400"/>
          </a:xfrm>
          <a:prstGeom prst="rect">
            <a:avLst/>
          </a:prstGeom>
        </p:spPr>
      </p:pic>
      <p:sp>
        <p:nvSpPr>
          <p:cNvPr id="3" name="Title Placeholder 1"/>
          <p:cNvSpPr>
            <a:spLocks noGrp="1"/>
          </p:cNvSpPr>
          <p:nvPr>
            <p:ph type="title" hasCustomPrompt="1"/>
          </p:nvPr>
        </p:nvSpPr>
        <p:spPr>
          <a:xfrm>
            <a:off x="812800" y="3733800"/>
            <a:ext cx="10972800" cy="1143000"/>
          </a:xfrm>
          <a:prstGeom prst="rect">
            <a:avLst/>
          </a:prstGeom>
        </p:spPr>
        <p:txBody>
          <a:bodyPr vert="horz" lIns="91440" tIns="45720" rIns="91440" bIns="45720" rtlCol="0" anchor="ctr">
            <a:normAutofit/>
          </a:bodyPr>
          <a:lstStyle>
            <a:lvl1pPr>
              <a:defRPr>
                <a:solidFill>
                  <a:srgbClr val="00535E"/>
                </a:solidFill>
              </a:defRPr>
            </a:lvl1pPr>
          </a:lstStyle>
          <a:p>
            <a:r>
              <a:rPr lang="en-GB" dirty="0"/>
              <a:t>Presentation Title</a:t>
            </a:r>
            <a:endParaRPr lang="en-US" dirty="0"/>
          </a:p>
        </p:txBody>
      </p:sp>
      <p:sp>
        <p:nvSpPr>
          <p:cNvPr id="4" name="Text Placeholder 8"/>
          <p:cNvSpPr>
            <a:spLocks noGrp="1"/>
          </p:cNvSpPr>
          <p:nvPr>
            <p:ph type="body" sz="quarter" idx="10" hasCustomPrompt="1"/>
          </p:nvPr>
        </p:nvSpPr>
        <p:spPr>
          <a:xfrm>
            <a:off x="812800" y="4800600"/>
            <a:ext cx="7416800" cy="914400"/>
          </a:xfrm>
          <a:prstGeom prst="rect">
            <a:avLst/>
          </a:prstGeom>
        </p:spPr>
        <p:txBody>
          <a:bodyPr vert="horz"/>
          <a:lstStyle>
            <a:lvl1pPr marL="0" indent="0">
              <a:defRPr sz="2000">
                <a:solidFill>
                  <a:srgbClr val="D31145"/>
                </a:solidFill>
              </a:defRPr>
            </a:lvl1pPr>
          </a:lstStyle>
          <a:p>
            <a:pPr lvl="0"/>
            <a:r>
              <a:rPr lang="en-GB" dirty="0"/>
              <a:t>Presentation sub header to go here</a:t>
            </a:r>
            <a:endParaRPr lang="en-US" dirty="0"/>
          </a:p>
        </p:txBody>
      </p:sp>
      <p:sp>
        <p:nvSpPr>
          <p:cNvPr id="5" name="Text Placeholder 12"/>
          <p:cNvSpPr>
            <a:spLocks noGrp="1"/>
          </p:cNvSpPr>
          <p:nvPr>
            <p:ph type="body" sz="quarter" idx="11" hasCustomPrompt="1"/>
          </p:nvPr>
        </p:nvSpPr>
        <p:spPr>
          <a:xfrm>
            <a:off x="812800" y="5562600"/>
            <a:ext cx="7416800" cy="1295400"/>
          </a:xfrm>
          <a:prstGeom prst="rect">
            <a:avLst/>
          </a:prstGeom>
        </p:spPr>
        <p:txBody>
          <a:bodyPr vert="horz">
            <a:normAutofit/>
          </a:bodyPr>
          <a:lstStyle>
            <a:lvl1pPr marL="0" indent="0">
              <a:defRPr sz="2000">
                <a:solidFill>
                  <a:srgbClr val="00535E"/>
                </a:solidFill>
              </a:defRPr>
            </a:lvl1pPr>
          </a:lstStyle>
          <a:p>
            <a:pPr lvl="0"/>
            <a:r>
              <a:rPr lang="en-GB" dirty="0"/>
              <a:t>Name to go here</a:t>
            </a:r>
            <a:br>
              <a:rPr lang="en-GB" dirty="0"/>
            </a:br>
            <a:r>
              <a:rPr lang="en-GB" dirty="0"/>
              <a:t>Date to go here</a:t>
            </a:r>
            <a:endParaRPr lang="en-US" dirty="0"/>
          </a:p>
        </p:txBody>
      </p:sp>
      <p:pic>
        <p:nvPicPr>
          <p:cNvPr id="6" name="Callcredit Logo.jpg" descr="/Volumes/SHARED-3/Studio/MASTER CLIENTS/CALLCREDIT GROUP/Callcredit Logo.jpg"/>
          <p:cNvPicPr>
            <a:picLocks noChangeAspect="1"/>
          </p:cNvPicPr>
          <p:nvPr userDrawn="1"/>
        </p:nvPicPr>
        <p:blipFill>
          <a:blip r:embed="rId4" r:link="rId5" cstate="email">
            <a:extLst>
              <a:ext uri="{28A0092B-C50C-407E-A947-70E740481C1C}">
                <a14:useLocalDpi xmlns:a14="http://schemas.microsoft.com/office/drawing/2010/main"/>
              </a:ext>
            </a:extLst>
          </a:blip>
          <a:stretch>
            <a:fillRect/>
          </a:stretch>
        </p:blipFill>
        <p:spPr>
          <a:xfrm>
            <a:off x="812800" y="699566"/>
            <a:ext cx="2438400" cy="1205434"/>
          </a:xfrm>
          <a:prstGeom prst="rect">
            <a:avLst/>
          </a:prstGeom>
        </p:spPr>
      </p:pic>
    </p:spTree>
    <p:extLst>
      <p:ext uri="{BB962C8B-B14F-4D97-AF65-F5344CB8AC3E}">
        <p14:creationId xmlns:p14="http://schemas.microsoft.com/office/powerpoint/2010/main" val="880051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63084" y="3657610"/>
            <a:ext cx="10363200" cy="1500187"/>
          </a:xfrm>
          <a:prstGeom prst="rect">
            <a:avLst/>
          </a:prstGeom>
        </p:spPr>
        <p:txBody>
          <a:bodyPr anchor="t">
            <a:normAutofit/>
          </a:bodyPr>
          <a:lstStyle>
            <a:lvl1pPr marL="0" indent="0">
              <a:buNone/>
              <a:defRPr sz="2400" baseline="0">
                <a:solidFill>
                  <a:srgbClr val="00535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Divider Subtitle</a:t>
            </a:r>
            <a:endParaRPr lang="en-GB" dirty="0"/>
          </a:p>
        </p:txBody>
      </p:sp>
      <p:sp>
        <p:nvSpPr>
          <p:cNvPr id="4" name="Text Placeholder 2"/>
          <p:cNvSpPr>
            <a:spLocks noGrp="1"/>
          </p:cNvSpPr>
          <p:nvPr>
            <p:ph type="body" idx="10" hasCustomPrompt="1"/>
          </p:nvPr>
        </p:nvSpPr>
        <p:spPr>
          <a:xfrm>
            <a:off x="963084" y="2514601"/>
            <a:ext cx="10363200" cy="1143000"/>
          </a:xfrm>
          <a:prstGeom prst="rect">
            <a:avLst/>
          </a:prstGeom>
        </p:spPr>
        <p:txBody>
          <a:bodyPr anchor="t">
            <a:normAutofit/>
          </a:bodyPr>
          <a:lstStyle>
            <a:lvl1pPr marL="0" indent="0">
              <a:buNone/>
              <a:defRPr sz="5000" baseline="0">
                <a:solidFill>
                  <a:srgbClr val="00535E"/>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Section Divider</a:t>
            </a:r>
          </a:p>
        </p:txBody>
      </p:sp>
      <p:pic>
        <p:nvPicPr>
          <p:cNvPr id="5" name="Callcredit Logo.jpg" descr="/Volumes/SHARED-3/Studio/MASTER CLIENTS/CALLCREDIT GROUP/Callcredit Logo.jpg"/>
          <p:cNvPicPr>
            <a:picLocks noChangeAspect="1"/>
          </p:cNvPicPr>
          <p:nvPr userDrawn="1"/>
        </p:nvPicPr>
        <p:blipFill>
          <a:blip r:embed="rId2" r:link="rId3" cstate="email">
            <a:extLst>
              <a:ext uri="{28A0092B-C50C-407E-A947-70E740481C1C}">
                <a14:useLocalDpi xmlns:a14="http://schemas.microsoft.com/office/drawing/2010/main"/>
              </a:ext>
            </a:extLst>
          </a:blip>
          <a:stretch>
            <a:fillRect/>
          </a:stretch>
        </p:blipFill>
        <p:spPr>
          <a:xfrm>
            <a:off x="10058403" y="5879174"/>
            <a:ext cx="1209324" cy="597835"/>
          </a:xfrm>
          <a:prstGeom prst="rect">
            <a:avLst/>
          </a:prstGeom>
        </p:spPr>
      </p:pic>
      <p:cxnSp>
        <p:nvCxnSpPr>
          <p:cNvPr id="6" name="Straight Connector 5"/>
          <p:cNvCxnSpPr/>
          <p:nvPr userDrawn="1"/>
        </p:nvCxnSpPr>
        <p:spPr>
          <a:xfrm>
            <a:off x="963084" y="3506788"/>
            <a:ext cx="10363200" cy="1588"/>
          </a:xfrm>
          <a:prstGeom prst="line">
            <a:avLst/>
          </a:prstGeom>
          <a:ln>
            <a:solidFill>
              <a:srgbClr val="A6B4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588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icture Slide">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0" y="142875"/>
            <a:ext cx="12192000" cy="6581775"/>
          </a:xfrm>
          <a:prstGeom prst="rect">
            <a:avLst/>
          </a:prstGeom>
          <a:noFill/>
        </p:spPr>
        <p:txBody>
          <a:bodyPr/>
          <a:lstStyle/>
          <a:p>
            <a:r>
              <a:rPr lang="en-US" dirty="0"/>
              <a:t>Click icon to add picture</a:t>
            </a:r>
          </a:p>
        </p:txBody>
      </p:sp>
    </p:spTree>
    <p:extLst>
      <p:ext uri="{BB962C8B-B14F-4D97-AF65-F5344CB8AC3E}">
        <p14:creationId xmlns:p14="http://schemas.microsoft.com/office/powerpoint/2010/main" val="337533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A7203D3-6DA7-42CC-A40A-DC682D2E284D}" type="datetimeFigureOut">
              <a:rPr lang="en-GB" smtClean="0"/>
              <a:t>16/09/2019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945010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A7203D3-6DA7-42CC-A40A-DC682D2E284D}" type="datetimeFigureOut">
              <a:rPr lang="en-GB" smtClean="0"/>
              <a:t>16/09/2019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1970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A7203D3-6DA7-42CC-A40A-DC682D2E284D}" type="datetimeFigureOut">
              <a:rPr lang="en-GB" smtClean="0"/>
              <a:t>16/09/2019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350187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7203D3-6DA7-42CC-A40A-DC682D2E284D}" type="datetimeFigureOut">
              <a:rPr lang="en-GB" smtClean="0"/>
              <a:t>16/09/2019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294359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7203D3-6DA7-42CC-A40A-DC682D2E284D}" type="datetimeFigureOut">
              <a:rPr lang="en-GB" smtClean="0"/>
              <a:t>16/09/2019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3612799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7203D3-6DA7-42CC-A40A-DC682D2E284D}" type="datetimeFigureOut">
              <a:rPr lang="en-GB" smtClean="0"/>
              <a:t>16/09/2019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86738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203D3-6DA7-42CC-A40A-DC682D2E284D}" type="datetimeFigureOut">
              <a:rPr lang="en-GB" smtClean="0"/>
              <a:t>16/09/2019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26107-2C15-4CF9-90EC-25A84B156ABD}" type="slidenum">
              <a:rPr lang="en-GB" smtClean="0"/>
              <a:t>‹#›</a:t>
            </a:fld>
            <a:endParaRPr lang="en-GB"/>
          </a:p>
        </p:txBody>
      </p:sp>
    </p:spTree>
    <p:extLst>
      <p:ext uri="{BB962C8B-B14F-4D97-AF65-F5344CB8AC3E}">
        <p14:creationId xmlns:p14="http://schemas.microsoft.com/office/powerpoint/2010/main" val="3627964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D2DDB-2BB0-4FBB-BB1B-F540625D81AA}"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44565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3C15E-AE7A-4643-8AFE-5F30E82A79C9}" type="datetimeFigureOut">
              <a:rPr lang="en-GB" smtClean="0">
                <a:solidFill>
                  <a:prstClr val="black">
                    <a:tint val="75000"/>
                  </a:prstClr>
                </a:solidFill>
              </a:rPr>
              <a:pPr/>
              <a:t>16/09/2019</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2237286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leanpub.com/SoftwareOperability/c/DevTestNorth2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teamguidesforsoftware.com/" TargetMode="External"/><Relationship Id="rId5" Type="http://schemas.openxmlformats.org/officeDocument/2006/relationships/hyperlink" Target="https://github.com/smileandeliver/" TargetMode="Externa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8.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Image result for view from a tall building"/>
          <p:cNvPicPr>
            <a:picLocks noChangeAspect="1" noChangeArrowheads="1"/>
          </p:cNvPicPr>
          <p:nvPr/>
        </p:nvPicPr>
        <p:blipFill rotWithShape="1">
          <a:blip r:embed="rId3">
            <a:extLst>
              <a:ext uri="{28A0092B-C50C-407E-A947-70E740481C1C}">
                <a14:useLocalDpi xmlns:a14="http://schemas.microsoft.com/office/drawing/2010/main" val="0"/>
              </a:ext>
            </a:extLst>
          </a:blip>
          <a:srcRect l="25707" t="13965" r="23530" b="5326"/>
          <a:stretch/>
        </p:blipFill>
        <p:spPr bwMode="auto">
          <a:xfrm>
            <a:off x="-2446639" y="-305559"/>
            <a:ext cx="6712591" cy="73736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3954161" y="-197707"/>
            <a:ext cx="5958255" cy="70557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10262738" y="2256327"/>
            <a:ext cx="1509771" cy="127898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a:stretch>
            <a:fillRect/>
          </a:stretch>
        </p:blipFill>
        <p:spPr>
          <a:xfrm>
            <a:off x="4297770" y="320949"/>
            <a:ext cx="3547033" cy="3547033"/>
          </a:xfrm>
          <a:prstGeom prst="rect">
            <a:avLst/>
          </a:prstGeom>
        </p:spPr>
      </p:pic>
      <p:pic>
        <p:nvPicPr>
          <p:cNvPr id="6" name="Picture 4" descr="https://media.licdn.com/mpr/mpr/p/1/005/082/0b7/3a07568.jpg"/>
          <p:cNvPicPr>
            <a:picLocks noChangeAspect="1" noChangeArrowheads="1"/>
          </p:cNvPicPr>
          <p:nvPr/>
        </p:nvPicPr>
        <p:blipFill rotWithShape="1">
          <a:blip r:embed="rId5">
            <a:extLst>
              <a:ext uri="{28A0092B-C50C-407E-A947-70E740481C1C}">
                <a14:useLocalDpi xmlns:a14="http://schemas.microsoft.com/office/drawing/2010/main" val="0"/>
              </a:ext>
            </a:extLst>
          </a:blip>
          <a:srcRect l="37497" t="1239" r="22654" b="-2432"/>
          <a:stretch/>
        </p:blipFill>
        <p:spPr bwMode="auto">
          <a:xfrm>
            <a:off x="8187397" y="-197707"/>
            <a:ext cx="4332606" cy="722806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p:cNvSpPr txBox="1"/>
          <p:nvPr/>
        </p:nvSpPr>
        <p:spPr>
          <a:xfrm>
            <a:off x="696686" y="4262033"/>
            <a:ext cx="10798629" cy="2308324"/>
          </a:xfrm>
          <a:prstGeom prst="rect">
            <a:avLst/>
          </a:prstGeom>
          <a:noFill/>
        </p:spPr>
        <p:txBody>
          <a:bodyPr wrap="square" rtlCol="0">
            <a:spAutoFit/>
          </a:bodyPr>
          <a:lstStyle/>
          <a:p>
            <a:pPr algn="ctr"/>
            <a:r>
              <a:rPr lang="en-GB" sz="7200" dirty="0">
                <a:solidFill>
                  <a:schemeClr val="bg1"/>
                </a:solidFill>
                <a:effectLst>
                  <a:glow rad="381000">
                    <a:schemeClr val="tx1">
                      <a:alpha val="60000"/>
                    </a:schemeClr>
                  </a:glow>
                </a:effectLst>
                <a:latin typeface="+mj-lt"/>
              </a:rPr>
              <a:t>Three Ways of DevOps</a:t>
            </a:r>
          </a:p>
          <a:p>
            <a:pPr algn="r"/>
            <a:endParaRPr lang="en-GB" sz="7200" dirty="0">
              <a:solidFill>
                <a:schemeClr val="bg1"/>
              </a:solidFill>
              <a:effectLst>
                <a:glow rad="381000">
                  <a:schemeClr val="tx1">
                    <a:alpha val="60000"/>
                  </a:schemeClr>
                </a:glow>
              </a:effectLst>
              <a:latin typeface="+mj-lt"/>
            </a:endParaRPr>
          </a:p>
        </p:txBody>
      </p:sp>
      <p:sp>
        <p:nvSpPr>
          <p:cNvPr id="8" name="Rectangle 7">
            <a:extLst>
              <a:ext uri="{FF2B5EF4-FFF2-40B4-BE49-F238E27FC236}">
                <a16:creationId xmlns:a16="http://schemas.microsoft.com/office/drawing/2014/main" id="{3E34BC6A-6E7B-49DD-8D51-6205222B22B4}"/>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1394542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s://media.licdn.com/mpr/mpr/p/1/005/082/0b7/3a07568.jpg"/>
          <p:cNvPicPr>
            <a:picLocks noChangeAspect="1" noChangeArrowheads="1"/>
          </p:cNvPicPr>
          <p:nvPr/>
        </p:nvPicPr>
        <p:blipFill rotWithShape="1">
          <a:blip r:embed="rId3">
            <a:extLst>
              <a:ext uri="{28A0092B-C50C-407E-A947-70E740481C1C}">
                <a14:useLocalDpi xmlns:a14="http://schemas.microsoft.com/office/drawing/2010/main" val="0"/>
              </a:ext>
            </a:extLst>
          </a:blip>
          <a:srcRect l="30656" r="21296" b="13783"/>
          <a:stretch/>
        </p:blipFill>
        <p:spPr bwMode="auto">
          <a:xfrm flipH="1">
            <a:off x="599686" y="3890791"/>
            <a:ext cx="2291971" cy="27432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08344" y="5244941"/>
            <a:ext cx="5003330" cy="954107"/>
          </a:xfrm>
          <a:prstGeom prst="rect">
            <a:avLst/>
          </a:prstGeom>
          <a:noFill/>
        </p:spPr>
        <p:txBody>
          <a:bodyPr wrap="square" rtlCol="0">
            <a:spAutoFit/>
          </a:bodyPr>
          <a:lstStyle/>
          <a:p>
            <a:r>
              <a:rPr lang="en-GB" sz="2800" dirty="0">
                <a:solidFill>
                  <a:prstClr val="black"/>
                </a:solidFill>
                <a:latin typeface="+mj-lt"/>
              </a:rPr>
              <a:t>Culture of continual experimentation and learning</a:t>
            </a:r>
          </a:p>
        </p:txBody>
      </p:sp>
      <p:sp>
        <p:nvSpPr>
          <p:cNvPr id="5" name="TextBox 4"/>
          <p:cNvSpPr txBox="1"/>
          <p:nvPr/>
        </p:nvSpPr>
        <p:spPr>
          <a:xfrm>
            <a:off x="3875844" y="4511060"/>
            <a:ext cx="3479607" cy="769441"/>
          </a:xfrm>
          <a:prstGeom prst="rect">
            <a:avLst/>
          </a:prstGeom>
          <a:noFill/>
        </p:spPr>
        <p:txBody>
          <a:bodyPr wrap="none" rtlCol="0">
            <a:spAutoFit/>
          </a:bodyPr>
          <a:lstStyle/>
          <a:p>
            <a:r>
              <a:rPr lang="en-GB" sz="4400" dirty="0">
                <a:solidFill>
                  <a:prstClr val="black"/>
                </a:solidFill>
                <a:latin typeface="+mj-lt"/>
              </a:rPr>
              <a:t>The Third Way</a:t>
            </a:r>
          </a:p>
        </p:txBody>
      </p:sp>
      <p:pic>
        <p:nvPicPr>
          <p:cNvPr id="7" name="Picture 6"/>
          <p:cNvPicPr>
            <a:picLocks noChangeAspect="1"/>
          </p:cNvPicPr>
          <p:nvPr/>
        </p:nvPicPr>
        <p:blipFill>
          <a:blip r:embed="rId4"/>
          <a:stretch>
            <a:fillRect/>
          </a:stretch>
        </p:blipFill>
        <p:spPr>
          <a:xfrm>
            <a:off x="8611986" y="1774324"/>
            <a:ext cx="3294518" cy="3288905"/>
          </a:xfrm>
          <a:prstGeom prst="rect">
            <a:avLst/>
          </a:prstGeom>
        </p:spPr>
      </p:pic>
      <p:sp>
        <p:nvSpPr>
          <p:cNvPr id="8" name="TextBox 7"/>
          <p:cNvSpPr txBox="1"/>
          <p:nvPr/>
        </p:nvSpPr>
        <p:spPr>
          <a:xfrm>
            <a:off x="3875844" y="2482866"/>
            <a:ext cx="3957109" cy="769441"/>
          </a:xfrm>
          <a:prstGeom prst="rect">
            <a:avLst/>
          </a:prstGeom>
          <a:noFill/>
        </p:spPr>
        <p:txBody>
          <a:bodyPr wrap="none" rtlCol="0">
            <a:spAutoFit/>
          </a:bodyPr>
          <a:lstStyle/>
          <a:p>
            <a:r>
              <a:rPr lang="en-GB" sz="4400" dirty="0">
                <a:latin typeface="+mj-lt"/>
              </a:rPr>
              <a:t>The Second Way</a:t>
            </a:r>
          </a:p>
        </p:txBody>
      </p:sp>
      <p:sp>
        <p:nvSpPr>
          <p:cNvPr id="9" name="TextBox 8"/>
          <p:cNvSpPr txBox="1"/>
          <p:nvPr/>
        </p:nvSpPr>
        <p:spPr>
          <a:xfrm>
            <a:off x="4208344" y="3252307"/>
            <a:ext cx="3661130" cy="523220"/>
          </a:xfrm>
          <a:prstGeom prst="rect">
            <a:avLst/>
          </a:prstGeom>
          <a:noFill/>
        </p:spPr>
        <p:txBody>
          <a:bodyPr wrap="none" rtlCol="0">
            <a:spAutoFit/>
          </a:bodyPr>
          <a:lstStyle/>
          <a:p>
            <a:r>
              <a:rPr lang="en-GB" sz="2800" dirty="0">
                <a:latin typeface="+mj-lt"/>
              </a:rPr>
              <a:t>Amplify Feedback Loops</a:t>
            </a:r>
          </a:p>
        </p:txBody>
      </p:sp>
      <p:pic>
        <p:nvPicPr>
          <p:cNvPr id="10" name="Picture 2" descr="Image result for view from a tall building"/>
          <p:cNvPicPr>
            <a:picLocks noChangeAspect="1" noChangeArrowheads="1"/>
          </p:cNvPicPr>
          <p:nvPr/>
        </p:nvPicPr>
        <p:blipFill rotWithShape="1">
          <a:blip r:embed="rId5">
            <a:extLst>
              <a:ext uri="{28A0092B-C50C-407E-A947-70E740481C1C}">
                <a14:useLocalDpi xmlns:a14="http://schemas.microsoft.com/office/drawing/2010/main" val="0"/>
              </a:ext>
            </a:extLst>
          </a:blip>
          <a:srcRect l="10060" t="18466" r="13555" b="11853"/>
          <a:stretch/>
        </p:blipFill>
        <p:spPr bwMode="auto">
          <a:xfrm>
            <a:off x="0" y="31649"/>
            <a:ext cx="3491345" cy="22004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75844" y="428947"/>
            <a:ext cx="3272563" cy="769441"/>
          </a:xfrm>
          <a:prstGeom prst="rect">
            <a:avLst/>
          </a:prstGeom>
          <a:noFill/>
        </p:spPr>
        <p:txBody>
          <a:bodyPr wrap="none" rtlCol="0">
            <a:spAutoFit/>
          </a:bodyPr>
          <a:lstStyle/>
          <a:p>
            <a:r>
              <a:rPr lang="en-GB" sz="4400" dirty="0">
                <a:solidFill>
                  <a:prstClr val="black"/>
                </a:solidFill>
                <a:latin typeface="+mj-lt"/>
              </a:rPr>
              <a:t>The First Way</a:t>
            </a:r>
          </a:p>
        </p:txBody>
      </p:sp>
      <p:sp>
        <p:nvSpPr>
          <p:cNvPr id="12" name="TextBox 11"/>
          <p:cNvSpPr txBox="1"/>
          <p:nvPr/>
        </p:nvSpPr>
        <p:spPr>
          <a:xfrm>
            <a:off x="4208344" y="1154480"/>
            <a:ext cx="3272563" cy="523220"/>
          </a:xfrm>
          <a:prstGeom prst="rect">
            <a:avLst/>
          </a:prstGeom>
          <a:noFill/>
        </p:spPr>
        <p:txBody>
          <a:bodyPr wrap="square" rtlCol="0">
            <a:spAutoFit/>
          </a:bodyPr>
          <a:lstStyle/>
          <a:p>
            <a:r>
              <a:rPr lang="en-GB" sz="2800" dirty="0">
                <a:solidFill>
                  <a:prstClr val="black"/>
                </a:solidFill>
                <a:latin typeface="+mj-lt"/>
              </a:rPr>
              <a:t>Systems Thinking</a:t>
            </a:r>
          </a:p>
        </p:txBody>
      </p:sp>
      <p:sp>
        <p:nvSpPr>
          <p:cNvPr id="13" name="TextBox 12"/>
          <p:cNvSpPr txBox="1"/>
          <p:nvPr/>
        </p:nvSpPr>
        <p:spPr>
          <a:xfrm>
            <a:off x="699462" y="492526"/>
            <a:ext cx="2100255" cy="1200329"/>
          </a:xfrm>
          <a:prstGeom prst="rect">
            <a:avLst/>
          </a:prstGeom>
          <a:noFill/>
        </p:spPr>
        <p:txBody>
          <a:bodyPr wrap="none" rtlCol="0">
            <a:spAutoFit/>
          </a:bodyPr>
          <a:lstStyle/>
          <a:p>
            <a:r>
              <a:rPr lang="en-GB" sz="7200" dirty="0">
                <a:solidFill>
                  <a:schemeClr val="bg1"/>
                </a:solidFill>
                <a:effectLst>
                  <a:glow rad="127000">
                    <a:schemeClr val="tx1">
                      <a:lumMod val="95000"/>
                      <a:lumOff val="5000"/>
                      <a:alpha val="65000"/>
                    </a:schemeClr>
                  </a:glow>
                </a:effectLst>
              </a:rPr>
              <a:t>Gods</a:t>
            </a:r>
          </a:p>
        </p:txBody>
      </p:sp>
      <p:sp>
        <p:nvSpPr>
          <p:cNvPr id="14" name="TextBox 13"/>
          <p:cNvSpPr txBox="1"/>
          <p:nvPr/>
        </p:nvSpPr>
        <p:spPr>
          <a:xfrm>
            <a:off x="8639891" y="2760241"/>
            <a:ext cx="3238707" cy="1015663"/>
          </a:xfrm>
          <a:prstGeom prst="rect">
            <a:avLst/>
          </a:prstGeom>
          <a:noFill/>
        </p:spPr>
        <p:txBody>
          <a:bodyPr wrap="none" rtlCol="0">
            <a:spAutoFit/>
          </a:bodyPr>
          <a:lstStyle/>
          <a:p>
            <a:r>
              <a:rPr lang="en-GB" sz="6000" dirty="0">
                <a:effectLst>
                  <a:glow rad="152400">
                    <a:schemeClr val="bg1">
                      <a:alpha val="70000"/>
                    </a:schemeClr>
                  </a:glow>
                </a:effectLst>
              </a:rPr>
              <a:t>Reporters</a:t>
            </a:r>
          </a:p>
        </p:txBody>
      </p:sp>
      <p:sp>
        <p:nvSpPr>
          <p:cNvPr id="15" name="TextBox 14"/>
          <p:cNvSpPr txBox="1"/>
          <p:nvPr/>
        </p:nvSpPr>
        <p:spPr>
          <a:xfrm>
            <a:off x="233878" y="4754559"/>
            <a:ext cx="3023585" cy="1015663"/>
          </a:xfrm>
          <a:prstGeom prst="rect">
            <a:avLst/>
          </a:prstGeom>
          <a:noFill/>
        </p:spPr>
        <p:txBody>
          <a:bodyPr wrap="none" rtlCol="0">
            <a:spAutoFit/>
          </a:bodyPr>
          <a:lstStyle/>
          <a:p>
            <a:r>
              <a:rPr lang="en-GB" sz="6000" dirty="0">
                <a:effectLst>
                  <a:glow rad="152400">
                    <a:schemeClr val="bg1">
                      <a:alpha val="70000"/>
                    </a:schemeClr>
                  </a:glow>
                </a:effectLst>
              </a:rPr>
              <a:t>Geniuses</a:t>
            </a:r>
          </a:p>
        </p:txBody>
      </p:sp>
      <p:sp>
        <p:nvSpPr>
          <p:cNvPr id="16" name="Rectangle 15">
            <a:extLst>
              <a:ext uri="{FF2B5EF4-FFF2-40B4-BE49-F238E27FC236}">
                <a16:creationId xmlns:a16="http://schemas.microsoft.com/office/drawing/2014/main" id="{1D9A2E4A-C981-4070-95D0-B0D6C2AC17B3}"/>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14896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E0ED3CD9-50EF-4309-925C-A53AC42BF794}"/>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63200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s://media.licdn.com/mpr/mpr/p/1/005/082/0b7/3a07568.jpg"/>
          <p:cNvPicPr>
            <a:picLocks noChangeAspect="1" noChangeArrowheads="1"/>
          </p:cNvPicPr>
          <p:nvPr/>
        </p:nvPicPr>
        <p:blipFill rotWithShape="1">
          <a:blip r:embed="rId3">
            <a:extLst>
              <a:ext uri="{28A0092B-C50C-407E-A947-70E740481C1C}">
                <a14:useLocalDpi xmlns:a14="http://schemas.microsoft.com/office/drawing/2010/main" val="0"/>
              </a:ext>
            </a:extLst>
          </a:blip>
          <a:srcRect l="30656" r="21296" b="13783"/>
          <a:stretch/>
        </p:blipFill>
        <p:spPr bwMode="auto">
          <a:xfrm flipH="1">
            <a:off x="599686" y="3890791"/>
            <a:ext cx="2291971" cy="27432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08344" y="5244941"/>
            <a:ext cx="5003330" cy="954107"/>
          </a:xfrm>
          <a:prstGeom prst="rect">
            <a:avLst/>
          </a:prstGeom>
          <a:noFill/>
        </p:spPr>
        <p:txBody>
          <a:bodyPr wrap="square" rtlCol="0">
            <a:spAutoFit/>
          </a:bodyPr>
          <a:lstStyle/>
          <a:p>
            <a:r>
              <a:rPr lang="en-GB" sz="2800" dirty="0">
                <a:solidFill>
                  <a:prstClr val="black"/>
                </a:solidFill>
                <a:latin typeface="+mj-lt"/>
              </a:rPr>
              <a:t>Culture of continual experimentation and learning</a:t>
            </a:r>
          </a:p>
        </p:txBody>
      </p:sp>
      <p:sp>
        <p:nvSpPr>
          <p:cNvPr id="5" name="TextBox 4"/>
          <p:cNvSpPr txBox="1"/>
          <p:nvPr/>
        </p:nvSpPr>
        <p:spPr>
          <a:xfrm>
            <a:off x="3875844" y="4511060"/>
            <a:ext cx="3479607" cy="769441"/>
          </a:xfrm>
          <a:prstGeom prst="rect">
            <a:avLst/>
          </a:prstGeom>
          <a:noFill/>
        </p:spPr>
        <p:txBody>
          <a:bodyPr wrap="none" rtlCol="0">
            <a:spAutoFit/>
          </a:bodyPr>
          <a:lstStyle/>
          <a:p>
            <a:r>
              <a:rPr lang="en-GB" sz="4400" dirty="0">
                <a:solidFill>
                  <a:prstClr val="black"/>
                </a:solidFill>
                <a:latin typeface="+mj-lt"/>
              </a:rPr>
              <a:t>The Third Way</a:t>
            </a:r>
          </a:p>
        </p:txBody>
      </p:sp>
      <p:pic>
        <p:nvPicPr>
          <p:cNvPr id="7" name="Picture 6"/>
          <p:cNvPicPr>
            <a:picLocks noChangeAspect="1"/>
          </p:cNvPicPr>
          <p:nvPr/>
        </p:nvPicPr>
        <p:blipFill>
          <a:blip r:embed="rId4"/>
          <a:stretch>
            <a:fillRect/>
          </a:stretch>
        </p:blipFill>
        <p:spPr>
          <a:xfrm>
            <a:off x="8611986" y="1774324"/>
            <a:ext cx="3294518" cy="3288905"/>
          </a:xfrm>
          <a:prstGeom prst="rect">
            <a:avLst/>
          </a:prstGeom>
        </p:spPr>
      </p:pic>
      <p:sp>
        <p:nvSpPr>
          <p:cNvPr id="8" name="TextBox 7"/>
          <p:cNvSpPr txBox="1"/>
          <p:nvPr/>
        </p:nvSpPr>
        <p:spPr>
          <a:xfrm>
            <a:off x="3875844" y="2482866"/>
            <a:ext cx="3957109" cy="769441"/>
          </a:xfrm>
          <a:prstGeom prst="rect">
            <a:avLst/>
          </a:prstGeom>
          <a:noFill/>
        </p:spPr>
        <p:txBody>
          <a:bodyPr wrap="none" rtlCol="0">
            <a:spAutoFit/>
          </a:bodyPr>
          <a:lstStyle/>
          <a:p>
            <a:r>
              <a:rPr lang="en-GB" sz="4400" dirty="0">
                <a:latin typeface="+mj-lt"/>
              </a:rPr>
              <a:t>The Second Way</a:t>
            </a:r>
          </a:p>
        </p:txBody>
      </p:sp>
      <p:sp>
        <p:nvSpPr>
          <p:cNvPr id="9" name="TextBox 8"/>
          <p:cNvSpPr txBox="1"/>
          <p:nvPr/>
        </p:nvSpPr>
        <p:spPr>
          <a:xfrm>
            <a:off x="4208344" y="3252307"/>
            <a:ext cx="3661130" cy="523220"/>
          </a:xfrm>
          <a:prstGeom prst="rect">
            <a:avLst/>
          </a:prstGeom>
          <a:noFill/>
        </p:spPr>
        <p:txBody>
          <a:bodyPr wrap="none" rtlCol="0">
            <a:spAutoFit/>
          </a:bodyPr>
          <a:lstStyle/>
          <a:p>
            <a:r>
              <a:rPr lang="en-GB" sz="2800" dirty="0">
                <a:latin typeface="+mj-lt"/>
              </a:rPr>
              <a:t>Amplify Feedback Loops</a:t>
            </a:r>
          </a:p>
        </p:txBody>
      </p:sp>
      <p:pic>
        <p:nvPicPr>
          <p:cNvPr id="10" name="Picture 2" descr="Image result for view from a tall building"/>
          <p:cNvPicPr>
            <a:picLocks noChangeAspect="1" noChangeArrowheads="1"/>
          </p:cNvPicPr>
          <p:nvPr/>
        </p:nvPicPr>
        <p:blipFill rotWithShape="1">
          <a:blip r:embed="rId5">
            <a:extLst>
              <a:ext uri="{28A0092B-C50C-407E-A947-70E740481C1C}">
                <a14:useLocalDpi xmlns:a14="http://schemas.microsoft.com/office/drawing/2010/main" val="0"/>
              </a:ext>
            </a:extLst>
          </a:blip>
          <a:srcRect l="10060" t="18466" r="13555" b="11853"/>
          <a:stretch/>
        </p:blipFill>
        <p:spPr bwMode="auto">
          <a:xfrm>
            <a:off x="0" y="31649"/>
            <a:ext cx="3491345" cy="22004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75844" y="428947"/>
            <a:ext cx="3272563" cy="769441"/>
          </a:xfrm>
          <a:prstGeom prst="rect">
            <a:avLst/>
          </a:prstGeom>
          <a:noFill/>
        </p:spPr>
        <p:txBody>
          <a:bodyPr wrap="none" rtlCol="0">
            <a:spAutoFit/>
          </a:bodyPr>
          <a:lstStyle/>
          <a:p>
            <a:r>
              <a:rPr lang="en-GB" sz="4400" dirty="0">
                <a:solidFill>
                  <a:prstClr val="black"/>
                </a:solidFill>
                <a:latin typeface="+mj-lt"/>
              </a:rPr>
              <a:t>The First Way</a:t>
            </a:r>
          </a:p>
        </p:txBody>
      </p:sp>
      <p:sp>
        <p:nvSpPr>
          <p:cNvPr id="12" name="TextBox 11"/>
          <p:cNvSpPr txBox="1"/>
          <p:nvPr/>
        </p:nvSpPr>
        <p:spPr>
          <a:xfrm>
            <a:off x="4208344" y="1154480"/>
            <a:ext cx="3272563" cy="523220"/>
          </a:xfrm>
          <a:prstGeom prst="rect">
            <a:avLst/>
          </a:prstGeom>
          <a:noFill/>
        </p:spPr>
        <p:txBody>
          <a:bodyPr wrap="square" rtlCol="0">
            <a:spAutoFit/>
          </a:bodyPr>
          <a:lstStyle/>
          <a:p>
            <a:r>
              <a:rPr lang="en-GB" sz="2800" dirty="0">
                <a:solidFill>
                  <a:prstClr val="black"/>
                </a:solidFill>
                <a:latin typeface="+mj-lt"/>
              </a:rPr>
              <a:t>Systems Thinking</a:t>
            </a:r>
          </a:p>
        </p:txBody>
      </p:sp>
      <p:sp>
        <p:nvSpPr>
          <p:cNvPr id="13" name="TextBox 12"/>
          <p:cNvSpPr txBox="1"/>
          <p:nvPr/>
        </p:nvSpPr>
        <p:spPr>
          <a:xfrm>
            <a:off x="699462" y="492526"/>
            <a:ext cx="2100255" cy="1200329"/>
          </a:xfrm>
          <a:prstGeom prst="rect">
            <a:avLst/>
          </a:prstGeom>
          <a:noFill/>
        </p:spPr>
        <p:txBody>
          <a:bodyPr wrap="none" rtlCol="0">
            <a:spAutoFit/>
          </a:bodyPr>
          <a:lstStyle/>
          <a:p>
            <a:r>
              <a:rPr lang="en-GB" sz="7200" dirty="0">
                <a:solidFill>
                  <a:schemeClr val="bg1"/>
                </a:solidFill>
                <a:effectLst>
                  <a:glow rad="127000">
                    <a:schemeClr val="tx1">
                      <a:lumMod val="95000"/>
                      <a:lumOff val="5000"/>
                      <a:alpha val="65000"/>
                    </a:schemeClr>
                  </a:glow>
                </a:effectLst>
              </a:rPr>
              <a:t>Gods</a:t>
            </a:r>
          </a:p>
        </p:txBody>
      </p:sp>
      <p:sp>
        <p:nvSpPr>
          <p:cNvPr id="14" name="TextBox 13"/>
          <p:cNvSpPr txBox="1"/>
          <p:nvPr/>
        </p:nvSpPr>
        <p:spPr>
          <a:xfrm>
            <a:off x="8639891" y="2760241"/>
            <a:ext cx="3238707" cy="1015663"/>
          </a:xfrm>
          <a:prstGeom prst="rect">
            <a:avLst/>
          </a:prstGeom>
          <a:noFill/>
        </p:spPr>
        <p:txBody>
          <a:bodyPr wrap="none" rtlCol="0">
            <a:spAutoFit/>
          </a:bodyPr>
          <a:lstStyle/>
          <a:p>
            <a:r>
              <a:rPr lang="en-GB" sz="6000" dirty="0">
                <a:effectLst>
                  <a:glow rad="152400">
                    <a:schemeClr val="bg1">
                      <a:alpha val="70000"/>
                    </a:schemeClr>
                  </a:glow>
                </a:effectLst>
              </a:rPr>
              <a:t>Reporters</a:t>
            </a:r>
          </a:p>
        </p:txBody>
      </p:sp>
      <p:sp>
        <p:nvSpPr>
          <p:cNvPr id="15" name="TextBox 14"/>
          <p:cNvSpPr txBox="1"/>
          <p:nvPr/>
        </p:nvSpPr>
        <p:spPr>
          <a:xfrm>
            <a:off x="233878" y="4754559"/>
            <a:ext cx="3023585" cy="1015663"/>
          </a:xfrm>
          <a:prstGeom prst="rect">
            <a:avLst/>
          </a:prstGeom>
          <a:noFill/>
        </p:spPr>
        <p:txBody>
          <a:bodyPr wrap="none" rtlCol="0">
            <a:spAutoFit/>
          </a:bodyPr>
          <a:lstStyle/>
          <a:p>
            <a:r>
              <a:rPr lang="en-GB" sz="6000" dirty="0">
                <a:effectLst>
                  <a:glow rad="152400">
                    <a:schemeClr val="bg1">
                      <a:alpha val="70000"/>
                    </a:schemeClr>
                  </a:glow>
                </a:effectLst>
              </a:rPr>
              <a:t>Geniuses</a:t>
            </a:r>
          </a:p>
        </p:txBody>
      </p:sp>
      <p:sp>
        <p:nvSpPr>
          <p:cNvPr id="16" name="Rectangle 15">
            <a:extLst>
              <a:ext uri="{FF2B5EF4-FFF2-40B4-BE49-F238E27FC236}">
                <a16:creationId xmlns:a16="http://schemas.microsoft.com/office/drawing/2014/main" id="{13F252D9-7E88-4FA7-8ABE-F53DF6EE4D8D}"/>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4129744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3975" t="1925" b="20155"/>
          <a:stretch/>
        </p:blipFill>
        <p:spPr>
          <a:xfrm>
            <a:off x="-174172" y="-116114"/>
            <a:ext cx="10726057" cy="7126514"/>
          </a:xfrm>
          <a:prstGeom prst="rect">
            <a:avLst/>
          </a:prstGeom>
        </p:spPr>
      </p:pic>
      <p:pic>
        <p:nvPicPr>
          <p:cNvPr id="14338" name="Picture 2" descr="http://www.mckinsey.com/~/media/McKinsey/Industries/Financial%20Services/Our%20Insights/Remote%20advice%20in%20life%20insurance%20A%20new%20route%20to%20the%20customer/remote-advice-in-life-insurance-a-new-route-to-the-customer_522442527_1536x1536.ashx"/>
          <p:cNvPicPr>
            <a:picLocks noChangeAspect="1" noChangeArrowheads="1"/>
          </p:cNvPicPr>
          <p:nvPr/>
        </p:nvPicPr>
        <p:blipFill rotWithShape="1">
          <a:blip r:embed="rId4">
            <a:extLst>
              <a:ext uri="{28A0092B-C50C-407E-A947-70E740481C1C}">
                <a14:useLocalDpi xmlns:a14="http://schemas.microsoft.com/office/drawing/2010/main" val="0"/>
              </a:ext>
            </a:extLst>
          </a:blip>
          <a:srcRect b="18876"/>
          <a:stretch/>
        </p:blipFill>
        <p:spPr bwMode="auto">
          <a:xfrm>
            <a:off x="3621995" y="0"/>
            <a:ext cx="8570005" cy="69523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032C86-73C4-45C5-AEEA-A820441DAA7B}"/>
              </a:ext>
            </a:extLst>
          </p:cNvPr>
          <p:cNvSpPr/>
          <p:nvPr/>
        </p:nvSpPr>
        <p:spPr>
          <a:xfrm>
            <a:off x="311371" y="4219459"/>
            <a:ext cx="11569257" cy="3108543"/>
          </a:xfrm>
          <a:prstGeom prst="rect">
            <a:avLst/>
          </a:prstGeom>
          <a:effectLst>
            <a:glow rad="177800">
              <a:schemeClr val="bg1">
                <a:alpha val="40000"/>
              </a:schemeClr>
            </a:glow>
          </a:effectLst>
        </p:spPr>
        <p:txBody>
          <a:bodyPr wrap="none">
            <a:spAutoFit/>
          </a:bodyPr>
          <a:lstStyle/>
          <a:p>
            <a:r>
              <a:rPr lang="en-GB" sz="4400" dirty="0">
                <a:effectLst>
                  <a:glow rad="177800">
                    <a:schemeClr val="bg1">
                      <a:alpha val="40000"/>
                    </a:schemeClr>
                  </a:glow>
                </a:effectLst>
              </a:rPr>
              <a:t>@</a:t>
            </a:r>
            <a:r>
              <a:rPr lang="en-GB" sz="4400" dirty="0" err="1">
                <a:effectLst>
                  <a:glow rad="177800">
                    <a:schemeClr val="bg1">
                      <a:alpha val="40000"/>
                    </a:schemeClr>
                  </a:glow>
                </a:effectLst>
              </a:rPr>
              <a:t>smileandeliver</a:t>
            </a:r>
            <a:endParaRPr lang="en-GB" sz="4400" dirty="0">
              <a:effectLst>
                <a:glow rad="177800">
                  <a:schemeClr val="bg1">
                    <a:alpha val="40000"/>
                  </a:schemeClr>
                </a:glow>
              </a:effectLst>
            </a:endParaRPr>
          </a:p>
          <a:p>
            <a:r>
              <a:rPr lang="en-GB" sz="3600" dirty="0">
                <a:solidFill>
                  <a:schemeClr val="accent1">
                    <a:lumMod val="50000"/>
                  </a:schemeClr>
                </a:solidFill>
                <a:effectLst>
                  <a:glow rad="177800">
                    <a:schemeClr val="bg1">
                      <a:alpha val="40000"/>
                    </a:schemeClr>
                  </a:glow>
                </a:effectLst>
                <a:hlinkClick r:id="rId5">
                  <a:extLst>
                    <a:ext uri="{A12FA001-AC4F-418D-AE19-62706E023703}">
                      <ahyp:hlinkClr xmlns:ahyp="http://schemas.microsoft.com/office/drawing/2018/hyperlinkcolor" val="tx"/>
                    </a:ext>
                  </a:extLst>
                </a:hlinkClick>
              </a:rPr>
              <a:t>https://github.com/smileandeliver/</a:t>
            </a:r>
            <a:endParaRPr lang="en-GB" sz="3600" dirty="0">
              <a:solidFill>
                <a:schemeClr val="accent1">
                  <a:lumMod val="50000"/>
                </a:schemeClr>
              </a:solidFill>
              <a:effectLst>
                <a:glow rad="177800">
                  <a:schemeClr val="bg1">
                    <a:alpha val="40000"/>
                  </a:schemeClr>
                </a:glow>
              </a:effectLst>
            </a:endParaRPr>
          </a:p>
          <a:p>
            <a:r>
              <a:rPr lang="en-GB" sz="3600" dirty="0">
                <a:solidFill>
                  <a:schemeClr val="accent1">
                    <a:lumMod val="50000"/>
                  </a:schemeClr>
                </a:solidFill>
                <a:effectLst>
                  <a:glow rad="177800">
                    <a:schemeClr val="bg1">
                      <a:alpha val="40000"/>
                    </a:schemeClr>
                  </a:glow>
                </a:effectLst>
                <a:hlinkClick r:id="rId6">
                  <a:extLst>
                    <a:ext uri="{A12FA001-AC4F-418D-AE19-62706E023703}">
                      <ahyp:hlinkClr xmlns:ahyp="http://schemas.microsoft.com/office/drawing/2018/hyperlinkcolor" val="tx"/>
                    </a:ext>
                  </a:extLst>
                </a:hlinkClick>
              </a:rPr>
              <a:t>http://teamguidesforsoftware.com</a:t>
            </a:r>
            <a:r>
              <a:rPr lang="en-GB" sz="3600" dirty="0">
                <a:solidFill>
                  <a:schemeClr val="accent1">
                    <a:lumMod val="50000"/>
                  </a:schemeClr>
                </a:solidFill>
                <a:effectLst>
                  <a:glow rad="177800">
                    <a:schemeClr val="bg1">
                      <a:alpha val="40000"/>
                    </a:schemeClr>
                  </a:glow>
                </a:effectLst>
              </a:rPr>
              <a:t> </a:t>
            </a:r>
          </a:p>
          <a:p>
            <a:r>
              <a:rPr lang="en-GB" sz="3600" dirty="0">
                <a:solidFill>
                  <a:schemeClr val="accent1">
                    <a:lumMod val="50000"/>
                  </a:schemeClr>
                </a:solidFill>
                <a:effectLst>
                  <a:glow rad="177800">
                    <a:schemeClr val="bg1">
                      <a:alpha val="40000"/>
                    </a:schemeClr>
                  </a:glow>
                </a:effectLst>
                <a:hlinkClick r:id="rId7">
                  <a:extLst>
                    <a:ext uri="{A12FA001-AC4F-418D-AE19-62706E023703}">
                      <ahyp:hlinkClr xmlns:ahyp="http://schemas.microsoft.com/office/drawing/2018/hyperlinkcolor" val="tx"/>
                    </a:ext>
                  </a:extLst>
                </a:hlinkClick>
              </a:rPr>
              <a:t>https://leanpub.com/SoftwareOperability/c/DevTestNorth20</a:t>
            </a:r>
            <a:r>
              <a:rPr lang="en-GB" sz="3600" dirty="0">
                <a:solidFill>
                  <a:schemeClr val="accent1">
                    <a:lumMod val="50000"/>
                  </a:schemeClr>
                </a:solidFill>
                <a:effectLst>
                  <a:glow rad="177800">
                    <a:schemeClr val="bg1">
                      <a:alpha val="40000"/>
                    </a:schemeClr>
                  </a:glow>
                </a:effectLst>
              </a:rPr>
              <a:t> </a:t>
            </a:r>
          </a:p>
          <a:p>
            <a:endParaRPr lang="en-GB" sz="4400" dirty="0">
              <a:solidFill>
                <a:schemeClr val="accent1">
                  <a:lumMod val="50000"/>
                </a:schemeClr>
              </a:solidFill>
              <a:effectLst>
                <a:glow rad="177800">
                  <a:schemeClr val="bg1">
                    <a:alpha val="40000"/>
                  </a:schemeClr>
                </a:glow>
              </a:effectLst>
            </a:endParaRPr>
          </a:p>
        </p:txBody>
      </p:sp>
    </p:spTree>
    <p:extLst>
      <p:ext uri="{BB962C8B-B14F-4D97-AF65-F5344CB8AC3E}">
        <p14:creationId xmlns:p14="http://schemas.microsoft.com/office/powerpoint/2010/main" val="126916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lum bright="70000" contrast="-70000"/>
          </a:blip>
          <a:stretch>
            <a:fillRect/>
          </a:stretch>
        </p:blipFill>
        <p:spPr>
          <a:xfrm>
            <a:off x="-399238" y="-228143"/>
            <a:ext cx="12990476" cy="7314286"/>
          </a:xfrm>
          <a:prstGeom prst="rect">
            <a:avLst/>
          </a:prstGeom>
        </p:spPr>
      </p:pic>
      <p:sp>
        <p:nvSpPr>
          <p:cNvPr id="3" name="Text Placeholder 2"/>
          <p:cNvSpPr>
            <a:spLocks noGrp="1"/>
          </p:cNvSpPr>
          <p:nvPr>
            <p:ph type="body" idx="4294967295"/>
          </p:nvPr>
        </p:nvSpPr>
        <p:spPr>
          <a:xfrm>
            <a:off x="0" y="80963"/>
            <a:ext cx="7772400" cy="971550"/>
          </a:xfrm>
        </p:spPr>
        <p:txBody>
          <a:bodyPr>
            <a:normAutofit/>
          </a:bodyPr>
          <a:lstStyle/>
          <a:p>
            <a:pPr marL="0" indent="0">
              <a:buNone/>
            </a:pPr>
            <a:r>
              <a:rPr lang="en-GB" sz="4000" dirty="0">
                <a:latin typeface="+mj-lt"/>
              </a:rPr>
              <a:t>I am… </a:t>
            </a:r>
          </a:p>
        </p:txBody>
      </p:sp>
      <p:sp>
        <p:nvSpPr>
          <p:cNvPr id="6" name="TextBox 5">
            <a:extLst>
              <a:ext uri="{FF2B5EF4-FFF2-40B4-BE49-F238E27FC236}">
                <a16:creationId xmlns:a16="http://schemas.microsoft.com/office/drawing/2014/main" id="{4EB262E9-0274-42C3-970A-129F7F917BC7}"/>
              </a:ext>
            </a:extLst>
          </p:cNvPr>
          <p:cNvSpPr txBox="1"/>
          <p:nvPr/>
        </p:nvSpPr>
        <p:spPr>
          <a:xfrm>
            <a:off x="1442374" y="2267461"/>
            <a:ext cx="7198637" cy="3108543"/>
          </a:xfrm>
          <a:prstGeom prst="rect">
            <a:avLst/>
          </a:prstGeom>
          <a:noFill/>
        </p:spPr>
        <p:txBody>
          <a:bodyPr wrap="none" rtlCol="0">
            <a:spAutoFit/>
          </a:bodyPr>
          <a:lstStyle/>
          <a:p>
            <a:r>
              <a:rPr lang="en-GB" sz="2800" dirty="0">
                <a:effectLst>
                  <a:glow rad="127000">
                    <a:schemeClr val="bg1">
                      <a:alpha val="40000"/>
                    </a:schemeClr>
                  </a:glow>
                </a:effectLst>
              </a:rPr>
              <a:t>Alex Moore</a:t>
            </a:r>
          </a:p>
          <a:p>
            <a:r>
              <a:rPr lang="en-GB" sz="2800" dirty="0">
                <a:effectLst>
                  <a:glow rad="127000">
                    <a:schemeClr val="bg1">
                      <a:alpha val="40000"/>
                    </a:schemeClr>
                  </a:glow>
                </a:effectLst>
              </a:rPr>
              <a:t>Senior System Build Engineer</a:t>
            </a:r>
          </a:p>
          <a:p>
            <a:r>
              <a:rPr lang="en-GB" sz="2800" dirty="0">
                <a:effectLst>
                  <a:glow rad="127000">
                    <a:schemeClr val="bg1">
                      <a:alpha val="40000"/>
                    </a:schemeClr>
                  </a:glow>
                </a:effectLst>
              </a:rPr>
              <a:t>TransUnion UK</a:t>
            </a:r>
          </a:p>
          <a:p>
            <a:endParaRPr lang="en-GB" sz="2800" dirty="0">
              <a:effectLst>
                <a:glow rad="127000">
                  <a:schemeClr val="bg1">
                    <a:alpha val="40000"/>
                  </a:schemeClr>
                </a:glow>
              </a:effectLst>
            </a:endParaRPr>
          </a:p>
          <a:p>
            <a:r>
              <a:rPr lang="en-GB" sz="2800" dirty="0">
                <a:effectLst>
                  <a:glow rad="127000">
                    <a:schemeClr val="bg1">
                      <a:alpha val="40000"/>
                    </a:schemeClr>
                  </a:glow>
                </a:effectLst>
              </a:rPr>
              <a:t>Twitter 	@</a:t>
            </a:r>
            <a:r>
              <a:rPr lang="en-GB" sz="2800" dirty="0" err="1">
                <a:effectLst>
                  <a:glow rad="127000">
                    <a:schemeClr val="bg1">
                      <a:alpha val="40000"/>
                    </a:schemeClr>
                  </a:glow>
                </a:effectLst>
              </a:rPr>
              <a:t>smileandeliver</a:t>
            </a:r>
            <a:endParaRPr lang="en-GB" sz="2800" dirty="0">
              <a:effectLst>
                <a:glow rad="127000">
                  <a:schemeClr val="bg1">
                    <a:alpha val="40000"/>
                  </a:schemeClr>
                </a:glow>
              </a:effectLst>
            </a:endParaRPr>
          </a:p>
          <a:p>
            <a:r>
              <a:rPr lang="en-GB" sz="2800" dirty="0">
                <a:effectLst>
                  <a:glow rad="127000">
                    <a:schemeClr val="bg1">
                      <a:alpha val="40000"/>
                    </a:schemeClr>
                  </a:glow>
                </a:effectLst>
              </a:rPr>
              <a:t>GitHub	https://github.com/smileandeliver/</a:t>
            </a:r>
          </a:p>
          <a:p>
            <a:endParaRPr lang="en-GB" sz="2800" dirty="0">
              <a:effectLst>
                <a:glow rad="127000">
                  <a:schemeClr val="bg1">
                    <a:alpha val="40000"/>
                  </a:schemeClr>
                </a:glow>
              </a:effectLst>
            </a:endParaRPr>
          </a:p>
        </p:txBody>
      </p:sp>
      <p:pic>
        <p:nvPicPr>
          <p:cNvPr id="7" name="Picture 6">
            <a:extLst>
              <a:ext uri="{FF2B5EF4-FFF2-40B4-BE49-F238E27FC236}">
                <a16:creationId xmlns:a16="http://schemas.microsoft.com/office/drawing/2014/main" id="{04735FD3-504E-439B-8AD4-9D99645D86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149" y="5087968"/>
            <a:ext cx="3945366" cy="1643903"/>
          </a:xfrm>
          <a:prstGeom prst="rect">
            <a:avLst/>
          </a:prstGeom>
        </p:spPr>
      </p:pic>
    </p:spTree>
    <p:extLst>
      <p:ext uri="{BB962C8B-B14F-4D97-AF65-F5344CB8AC3E}">
        <p14:creationId xmlns:p14="http://schemas.microsoft.com/office/powerpoint/2010/main" val="3081100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00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47" y="-2225596"/>
            <a:ext cx="12088906" cy="9066680"/>
          </a:xfrm>
          <a:prstGeom prst="rect">
            <a:avLst/>
          </a:prstGeom>
        </p:spPr>
      </p:pic>
      <p:sp>
        <p:nvSpPr>
          <p:cNvPr id="3" name="Rectangle 2">
            <a:extLst>
              <a:ext uri="{FF2B5EF4-FFF2-40B4-BE49-F238E27FC236}">
                <a16:creationId xmlns:a16="http://schemas.microsoft.com/office/drawing/2014/main" id="{21BE373C-E769-44E9-8E63-D3ECBAE8A98E}"/>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4218550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F3EDA-E9A4-4F2C-97F8-35F93B7C3FD6}"/>
              </a:ext>
            </a:extLst>
          </p:cNvPr>
          <p:cNvPicPr>
            <a:picLocks noChangeAspect="1"/>
          </p:cNvPicPr>
          <p:nvPr/>
        </p:nvPicPr>
        <p:blipFill rotWithShape="1">
          <a:blip r:embed="rId3"/>
          <a:srcRect b="26862"/>
          <a:stretch/>
        </p:blipFill>
        <p:spPr>
          <a:xfrm>
            <a:off x="5329333" y="1878255"/>
            <a:ext cx="1533333" cy="4492725"/>
          </a:xfrm>
          <a:prstGeom prst="rect">
            <a:avLst/>
          </a:prstGeom>
        </p:spPr>
      </p:pic>
      <p:pic>
        <p:nvPicPr>
          <p:cNvPr id="4" name="Picture 3">
            <a:extLst>
              <a:ext uri="{FF2B5EF4-FFF2-40B4-BE49-F238E27FC236}">
                <a16:creationId xmlns:a16="http://schemas.microsoft.com/office/drawing/2014/main" id="{5E2C6166-79D4-4DA4-AC30-3D51DE6B5EA1}"/>
              </a:ext>
            </a:extLst>
          </p:cNvPr>
          <p:cNvPicPr>
            <a:picLocks noChangeAspect="1"/>
          </p:cNvPicPr>
          <p:nvPr/>
        </p:nvPicPr>
        <p:blipFill>
          <a:blip r:embed="rId4"/>
          <a:stretch>
            <a:fillRect/>
          </a:stretch>
        </p:blipFill>
        <p:spPr>
          <a:xfrm>
            <a:off x="24572" y="3564773"/>
            <a:ext cx="5304762" cy="3029182"/>
          </a:xfrm>
          <a:prstGeom prst="rect">
            <a:avLst/>
          </a:prstGeom>
        </p:spPr>
      </p:pic>
      <p:pic>
        <p:nvPicPr>
          <p:cNvPr id="5" name="Picture 2" descr="C:\Users\ALEXAN~1\AppData\Local\Temp\SNAGHTML3c5d1c05.PNG">
            <a:extLst>
              <a:ext uri="{FF2B5EF4-FFF2-40B4-BE49-F238E27FC236}">
                <a16:creationId xmlns:a16="http://schemas.microsoft.com/office/drawing/2014/main" id="{9326FD85-ACA7-4E5E-B317-D0C779F07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3733" y="4373216"/>
            <a:ext cx="5205328" cy="18338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B77B9C-2988-42FD-911E-095135E62D5C}"/>
              </a:ext>
            </a:extLst>
          </p:cNvPr>
          <p:cNvSpPr txBox="1"/>
          <p:nvPr/>
        </p:nvSpPr>
        <p:spPr>
          <a:xfrm>
            <a:off x="1219842" y="757212"/>
            <a:ext cx="2036520" cy="1379160"/>
          </a:xfrm>
          <a:prstGeom prst="rect">
            <a:avLst/>
          </a:prstGeom>
          <a:noFill/>
          <a:effectLst>
            <a:glow rad="152400">
              <a:schemeClr val="bg1">
                <a:alpha val="90000"/>
              </a:schemeClr>
            </a:glow>
          </a:effectLst>
        </p:spPr>
        <p:txBody>
          <a:bodyPr wrap="none" rtlCol="0">
            <a:spAutoFit/>
          </a:bodyPr>
          <a:lstStyle/>
          <a:p>
            <a:pPr algn="ctr">
              <a:lnSpc>
                <a:spcPts val="10000"/>
              </a:lnSpc>
            </a:pPr>
            <a:r>
              <a:rPr lang="en-GB" sz="9600" i="1" dirty="0">
                <a:effectLst>
                  <a:glow rad="190500">
                    <a:schemeClr val="bg1">
                      <a:alpha val="45000"/>
                    </a:schemeClr>
                  </a:glow>
                </a:effectLst>
                <a:latin typeface="+mj-lt"/>
              </a:rPr>
              <a:t>Dev</a:t>
            </a:r>
          </a:p>
        </p:txBody>
      </p:sp>
      <p:sp>
        <p:nvSpPr>
          <p:cNvPr id="7" name="TextBox 6">
            <a:extLst>
              <a:ext uri="{FF2B5EF4-FFF2-40B4-BE49-F238E27FC236}">
                <a16:creationId xmlns:a16="http://schemas.microsoft.com/office/drawing/2014/main" id="{12347868-9629-4546-BD5D-F9F11C37D16B}"/>
              </a:ext>
            </a:extLst>
          </p:cNvPr>
          <p:cNvSpPr txBox="1"/>
          <p:nvPr/>
        </p:nvSpPr>
        <p:spPr>
          <a:xfrm>
            <a:off x="8277249" y="781832"/>
            <a:ext cx="2074992" cy="1379160"/>
          </a:xfrm>
          <a:prstGeom prst="rect">
            <a:avLst/>
          </a:prstGeom>
          <a:noFill/>
          <a:effectLst>
            <a:glow rad="152400">
              <a:schemeClr val="bg1">
                <a:alpha val="90000"/>
              </a:schemeClr>
            </a:glow>
          </a:effectLst>
        </p:spPr>
        <p:txBody>
          <a:bodyPr wrap="none" rtlCol="0">
            <a:spAutoFit/>
          </a:bodyPr>
          <a:lstStyle/>
          <a:p>
            <a:pPr algn="ctr">
              <a:lnSpc>
                <a:spcPts val="10000"/>
              </a:lnSpc>
            </a:pPr>
            <a:r>
              <a:rPr lang="en-GB" sz="9600" i="1" dirty="0">
                <a:effectLst>
                  <a:glow rad="190500">
                    <a:schemeClr val="bg1">
                      <a:alpha val="45000"/>
                    </a:schemeClr>
                  </a:glow>
                </a:effectLst>
                <a:latin typeface="+mj-lt"/>
              </a:rPr>
              <a:t>Ops</a:t>
            </a:r>
          </a:p>
        </p:txBody>
      </p:sp>
      <p:pic>
        <p:nvPicPr>
          <p:cNvPr id="8" name="Picture 7">
            <a:extLst>
              <a:ext uri="{FF2B5EF4-FFF2-40B4-BE49-F238E27FC236}">
                <a16:creationId xmlns:a16="http://schemas.microsoft.com/office/drawing/2014/main" id="{719B8E64-B98E-4112-BDBA-B5A74BDBBA96}"/>
              </a:ext>
            </a:extLst>
          </p:cNvPr>
          <p:cNvPicPr>
            <a:picLocks noChangeAspect="1"/>
          </p:cNvPicPr>
          <p:nvPr/>
        </p:nvPicPr>
        <p:blipFill>
          <a:blip r:embed="rId6"/>
          <a:stretch>
            <a:fillRect/>
          </a:stretch>
        </p:blipFill>
        <p:spPr>
          <a:xfrm>
            <a:off x="3914750" y="2206101"/>
            <a:ext cx="828571" cy="961905"/>
          </a:xfrm>
          <a:prstGeom prst="rect">
            <a:avLst/>
          </a:prstGeom>
        </p:spPr>
      </p:pic>
      <p:pic>
        <p:nvPicPr>
          <p:cNvPr id="9" name="Picture 8">
            <a:extLst>
              <a:ext uri="{FF2B5EF4-FFF2-40B4-BE49-F238E27FC236}">
                <a16:creationId xmlns:a16="http://schemas.microsoft.com/office/drawing/2014/main" id="{26DDF94A-73E1-4327-9AC5-64FED8DF39FD}"/>
              </a:ext>
            </a:extLst>
          </p:cNvPr>
          <p:cNvPicPr>
            <a:picLocks noChangeAspect="1"/>
          </p:cNvPicPr>
          <p:nvPr/>
        </p:nvPicPr>
        <p:blipFill>
          <a:blip r:embed="rId6"/>
          <a:stretch>
            <a:fillRect/>
          </a:stretch>
        </p:blipFill>
        <p:spPr>
          <a:xfrm rot="1839724">
            <a:off x="4468216" y="928490"/>
            <a:ext cx="916469" cy="1063948"/>
          </a:xfrm>
          <a:prstGeom prst="rect">
            <a:avLst/>
          </a:prstGeom>
        </p:spPr>
      </p:pic>
      <p:pic>
        <p:nvPicPr>
          <p:cNvPr id="10" name="Picture 9">
            <a:extLst>
              <a:ext uri="{FF2B5EF4-FFF2-40B4-BE49-F238E27FC236}">
                <a16:creationId xmlns:a16="http://schemas.microsoft.com/office/drawing/2014/main" id="{88FAFDAF-DF56-41CE-B23F-CC069F95052D}"/>
              </a:ext>
            </a:extLst>
          </p:cNvPr>
          <p:cNvPicPr>
            <a:picLocks noChangeAspect="1"/>
          </p:cNvPicPr>
          <p:nvPr/>
        </p:nvPicPr>
        <p:blipFill>
          <a:blip r:embed="rId6"/>
          <a:stretch>
            <a:fillRect/>
          </a:stretch>
        </p:blipFill>
        <p:spPr>
          <a:xfrm rot="20089709">
            <a:off x="5961291" y="502887"/>
            <a:ext cx="959604" cy="1114024"/>
          </a:xfrm>
          <a:prstGeom prst="rect">
            <a:avLst/>
          </a:prstGeom>
        </p:spPr>
      </p:pic>
      <p:sp>
        <p:nvSpPr>
          <p:cNvPr id="11" name="Rectangle 10">
            <a:extLst>
              <a:ext uri="{FF2B5EF4-FFF2-40B4-BE49-F238E27FC236}">
                <a16:creationId xmlns:a16="http://schemas.microsoft.com/office/drawing/2014/main" id="{B59E362B-26CD-472E-9180-3BEE09803888}"/>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170857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2E38"/>
        </a:solidFill>
        <a:effectLst/>
      </p:bgPr>
    </p:bg>
    <p:spTree>
      <p:nvGrpSpPr>
        <p:cNvPr id="1" name=""/>
        <p:cNvGrpSpPr/>
        <p:nvPr/>
      </p:nvGrpSpPr>
      <p:grpSpPr>
        <a:xfrm>
          <a:off x="0" y="0"/>
          <a:ext cx="0" cy="0"/>
          <a:chOff x="0" y="0"/>
          <a:chExt cx="0" cy="0"/>
        </a:xfrm>
      </p:grpSpPr>
      <p:sp>
        <p:nvSpPr>
          <p:cNvPr id="2" name="Rectangle 1"/>
          <p:cNvSpPr/>
          <p:nvPr/>
        </p:nvSpPr>
        <p:spPr>
          <a:xfrm>
            <a:off x="1828801" y="6262256"/>
            <a:ext cx="8714509" cy="443345"/>
          </a:xfrm>
          <a:prstGeom prst="rect">
            <a:avLst/>
          </a:prstGeom>
          <a:solidFill>
            <a:srgbClr val="272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1080654" y="1596043"/>
            <a:ext cx="1848326" cy="769441"/>
          </a:xfrm>
          <a:prstGeom prst="rect">
            <a:avLst/>
          </a:prstGeom>
          <a:noFill/>
        </p:spPr>
        <p:txBody>
          <a:bodyPr wrap="none" rtlCol="0">
            <a:spAutoFit/>
          </a:bodyPr>
          <a:lstStyle/>
          <a:p>
            <a:r>
              <a:rPr lang="en-GB" sz="4400" dirty="0">
                <a:solidFill>
                  <a:schemeClr val="bg1">
                    <a:lumMod val="95000"/>
                  </a:schemeClr>
                </a:solidFill>
                <a:latin typeface="+mj-lt"/>
              </a:rPr>
              <a:t>Culture</a:t>
            </a:r>
          </a:p>
        </p:txBody>
      </p:sp>
      <p:sp>
        <p:nvSpPr>
          <p:cNvPr id="5" name="TextBox 4"/>
          <p:cNvSpPr txBox="1"/>
          <p:nvPr/>
        </p:nvSpPr>
        <p:spPr>
          <a:xfrm>
            <a:off x="1080654" y="2265217"/>
            <a:ext cx="2876300" cy="769441"/>
          </a:xfrm>
          <a:prstGeom prst="rect">
            <a:avLst/>
          </a:prstGeom>
          <a:noFill/>
        </p:spPr>
        <p:txBody>
          <a:bodyPr wrap="none" rtlCol="0">
            <a:spAutoFit/>
          </a:bodyPr>
          <a:lstStyle/>
          <a:p>
            <a:r>
              <a:rPr lang="en-GB" sz="4400" dirty="0">
                <a:solidFill>
                  <a:schemeClr val="bg1">
                    <a:lumMod val="95000"/>
                  </a:schemeClr>
                </a:solidFill>
                <a:latin typeface="+mj-lt"/>
              </a:rPr>
              <a:t>Automation</a:t>
            </a:r>
          </a:p>
        </p:txBody>
      </p:sp>
      <p:sp>
        <p:nvSpPr>
          <p:cNvPr id="6" name="TextBox 5"/>
          <p:cNvSpPr txBox="1"/>
          <p:nvPr/>
        </p:nvSpPr>
        <p:spPr>
          <a:xfrm>
            <a:off x="1080654" y="2934391"/>
            <a:ext cx="1258678" cy="769441"/>
          </a:xfrm>
          <a:prstGeom prst="rect">
            <a:avLst/>
          </a:prstGeom>
          <a:noFill/>
        </p:spPr>
        <p:txBody>
          <a:bodyPr wrap="none" rtlCol="0">
            <a:spAutoFit/>
          </a:bodyPr>
          <a:lstStyle/>
          <a:p>
            <a:r>
              <a:rPr lang="en-GB" sz="4400" dirty="0">
                <a:solidFill>
                  <a:schemeClr val="bg1">
                    <a:lumMod val="95000"/>
                  </a:schemeClr>
                </a:solidFill>
                <a:latin typeface="+mj-lt"/>
              </a:rPr>
              <a:t>Lean</a:t>
            </a:r>
          </a:p>
        </p:txBody>
      </p:sp>
      <p:sp>
        <p:nvSpPr>
          <p:cNvPr id="7" name="TextBox 6"/>
          <p:cNvSpPr txBox="1"/>
          <p:nvPr/>
        </p:nvSpPr>
        <p:spPr>
          <a:xfrm>
            <a:off x="1080654" y="3603565"/>
            <a:ext cx="3380092" cy="769441"/>
          </a:xfrm>
          <a:prstGeom prst="rect">
            <a:avLst/>
          </a:prstGeom>
          <a:noFill/>
        </p:spPr>
        <p:txBody>
          <a:bodyPr wrap="none" rtlCol="0">
            <a:spAutoFit/>
          </a:bodyPr>
          <a:lstStyle/>
          <a:p>
            <a:r>
              <a:rPr lang="en-GB" sz="4400" dirty="0">
                <a:solidFill>
                  <a:schemeClr val="bg1">
                    <a:lumMod val="95000"/>
                  </a:schemeClr>
                </a:solidFill>
                <a:latin typeface="+mj-lt"/>
              </a:rPr>
              <a:t>Measurement</a:t>
            </a:r>
          </a:p>
        </p:txBody>
      </p:sp>
      <p:sp>
        <p:nvSpPr>
          <p:cNvPr id="8" name="TextBox 7"/>
          <p:cNvSpPr txBox="1"/>
          <p:nvPr/>
        </p:nvSpPr>
        <p:spPr>
          <a:xfrm>
            <a:off x="1080654" y="4272738"/>
            <a:ext cx="1875835" cy="769441"/>
          </a:xfrm>
          <a:prstGeom prst="rect">
            <a:avLst/>
          </a:prstGeom>
          <a:noFill/>
        </p:spPr>
        <p:txBody>
          <a:bodyPr wrap="none" rtlCol="0">
            <a:spAutoFit/>
          </a:bodyPr>
          <a:lstStyle/>
          <a:p>
            <a:r>
              <a:rPr lang="en-GB" sz="4400" dirty="0">
                <a:solidFill>
                  <a:schemeClr val="bg1">
                    <a:lumMod val="95000"/>
                  </a:schemeClr>
                </a:solidFill>
                <a:latin typeface="+mj-lt"/>
              </a:rPr>
              <a:t>Sharing</a:t>
            </a:r>
          </a:p>
        </p:txBody>
      </p:sp>
      <p:sp>
        <p:nvSpPr>
          <p:cNvPr id="9" name="TextBox 8"/>
          <p:cNvSpPr txBox="1">
            <a:spLocks/>
          </p:cNvSpPr>
          <p:nvPr/>
        </p:nvSpPr>
        <p:spPr>
          <a:xfrm>
            <a:off x="5056910" y="1598462"/>
            <a:ext cx="6183018" cy="767022"/>
          </a:xfrm>
          <a:prstGeom prst="rect">
            <a:avLst/>
          </a:prstGeom>
          <a:solidFill>
            <a:schemeClr val="accent1">
              <a:lumMod val="40000"/>
              <a:lumOff val="60000"/>
            </a:schemeClr>
          </a:solidFill>
        </p:spPr>
        <p:txBody>
          <a:bodyPr wrap="none" rtlCol="0">
            <a:noAutofit/>
          </a:bodyPr>
          <a:lstStyle/>
          <a:p>
            <a:pPr marL="342900" indent="-342900">
              <a:buFontTx/>
              <a:buChar char="-"/>
            </a:pPr>
            <a:r>
              <a:rPr lang="en-GB" sz="2000" dirty="0">
                <a:latin typeface="+mj-lt"/>
              </a:rPr>
              <a:t>Freedom to experiment and make changes</a:t>
            </a:r>
          </a:p>
          <a:p>
            <a:pPr marL="342900" indent="-342900">
              <a:buFontTx/>
              <a:buChar char="-"/>
            </a:pPr>
            <a:r>
              <a:rPr lang="en-GB" sz="2000" dirty="0">
                <a:latin typeface="+mj-lt"/>
              </a:rPr>
              <a:t>Flatter Organisational Structure</a:t>
            </a:r>
          </a:p>
        </p:txBody>
      </p:sp>
      <p:sp>
        <p:nvSpPr>
          <p:cNvPr id="10" name="TextBox 9"/>
          <p:cNvSpPr txBox="1">
            <a:spLocks/>
          </p:cNvSpPr>
          <p:nvPr/>
        </p:nvSpPr>
        <p:spPr>
          <a:xfrm>
            <a:off x="5056909" y="2267636"/>
            <a:ext cx="6183018" cy="767022"/>
          </a:xfrm>
          <a:prstGeom prst="rect">
            <a:avLst/>
          </a:prstGeom>
          <a:solidFill>
            <a:schemeClr val="accent1">
              <a:lumMod val="40000"/>
              <a:lumOff val="60000"/>
            </a:schemeClr>
          </a:solidFill>
        </p:spPr>
        <p:txBody>
          <a:bodyPr wrap="none" rtlCol="0">
            <a:noAutofit/>
          </a:bodyPr>
          <a:lstStyle/>
          <a:p>
            <a:pPr marL="342900" indent="-342900">
              <a:buFontTx/>
              <a:buChar char="-"/>
            </a:pPr>
            <a:r>
              <a:rPr lang="en-GB" sz="2000" dirty="0">
                <a:latin typeface="+mj-lt"/>
              </a:rPr>
              <a:t>Continuous Integration / Scripted Delivery Pipelines</a:t>
            </a:r>
          </a:p>
          <a:p>
            <a:pPr marL="342900" indent="-342900">
              <a:buFontTx/>
              <a:buChar char="-"/>
            </a:pPr>
            <a:r>
              <a:rPr lang="en-GB" sz="2000" dirty="0">
                <a:latin typeface="+mj-lt"/>
              </a:rPr>
              <a:t>Infrastructure as Code</a:t>
            </a:r>
          </a:p>
        </p:txBody>
      </p:sp>
      <p:sp>
        <p:nvSpPr>
          <p:cNvPr id="11" name="TextBox 10"/>
          <p:cNvSpPr txBox="1">
            <a:spLocks/>
          </p:cNvSpPr>
          <p:nvPr/>
        </p:nvSpPr>
        <p:spPr>
          <a:xfrm>
            <a:off x="5056909" y="2936810"/>
            <a:ext cx="6183018" cy="767022"/>
          </a:xfrm>
          <a:prstGeom prst="rect">
            <a:avLst/>
          </a:prstGeom>
          <a:solidFill>
            <a:schemeClr val="accent1">
              <a:lumMod val="40000"/>
              <a:lumOff val="60000"/>
            </a:schemeClr>
          </a:solidFill>
        </p:spPr>
        <p:txBody>
          <a:bodyPr wrap="none" rtlCol="0">
            <a:noAutofit/>
          </a:bodyPr>
          <a:lstStyle/>
          <a:p>
            <a:pPr marL="342900" indent="-342900">
              <a:buFontTx/>
              <a:buChar char="-"/>
            </a:pPr>
            <a:r>
              <a:rPr lang="en-GB" sz="2000" dirty="0">
                <a:latin typeface="+mj-lt"/>
              </a:rPr>
              <a:t>Understand what value is and focus on delivering it</a:t>
            </a:r>
          </a:p>
          <a:p>
            <a:pPr marL="342900" indent="-342900">
              <a:buFontTx/>
              <a:buChar char="-"/>
            </a:pPr>
            <a:r>
              <a:rPr lang="en-GB" sz="2000" dirty="0">
                <a:latin typeface="+mj-lt"/>
              </a:rPr>
              <a:t>Commit often, deploy swiftly</a:t>
            </a:r>
          </a:p>
        </p:txBody>
      </p:sp>
      <p:sp>
        <p:nvSpPr>
          <p:cNvPr id="12" name="TextBox 11"/>
          <p:cNvSpPr txBox="1">
            <a:spLocks/>
          </p:cNvSpPr>
          <p:nvPr/>
        </p:nvSpPr>
        <p:spPr>
          <a:xfrm>
            <a:off x="5056910" y="3605984"/>
            <a:ext cx="6183018" cy="767022"/>
          </a:xfrm>
          <a:prstGeom prst="rect">
            <a:avLst/>
          </a:prstGeom>
          <a:solidFill>
            <a:schemeClr val="accent1">
              <a:lumMod val="40000"/>
              <a:lumOff val="60000"/>
            </a:schemeClr>
          </a:solidFill>
        </p:spPr>
        <p:txBody>
          <a:bodyPr wrap="none" rtlCol="0">
            <a:noAutofit/>
          </a:bodyPr>
          <a:lstStyle/>
          <a:p>
            <a:pPr marL="342900" indent="-342900">
              <a:buFontTx/>
              <a:buChar char="-"/>
            </a:pPr>
            <a:r>
              <a:rPr lang="en-GB" sz="2000" dirty="0">
                <a:latin typeface="+mj-lt"/>
              </a:rPr>
              <a:t>Capture, understand and share metrics</a:t>
            </a:r>
          </a:p>
          <a:p>
            <a:pPr marL="342900" indent="-342900">
              <a:buFontTx/>
              <a:buChar char="-"/>
            </a:pPr>
            <a:r>
              <a:rPr lang="en-GB" sz="2000" dirty="0">
                <a:latin typeface="+mj-lt"/>
              </a:rPr>
              <a:t>Demonstrable improvements over time</a:t>
            </a:r>
          </a:p>
        </p:txBody>
      </p:sp>
      <p:sp>
        <p:nvSpPr>
          <p:cNvPr id="13" name="TextBox 12"/>
          <p:cNvSpPr txBox="1">
            <a:spLocks/>
          </p:cNvSpPr>
          <p:nvPr/>
        </p:nvSpPr>
        <p:spPr>
          <a:xfrm>
            <a:off x="5056910" y="4275157"/>
            <a:ext cx="6183018" cy="767022"/>
          </a:xfrm>
          <a:prstGeom prst="rect">
            <a:avLst/>
          </a:prstGeom>
          <a:solidFill>
            <a:schemeClr val="accent1">
              <a:lumMod val="40000"/>
              <a:lumOff val="60000"/>
            </a:schemeClr>
          </a:solidFill>
        </p:spPr>
        <p:txBody>
          <a:bodyPr wrap="none" rtlCol="0">
            <a:noAutofit/>
          </a:bodyPr>
          <a:lstStyle/>
          <a:p>
            <a:pPr marL="342900" indent="-342900">
              <a:buFontTx/>
              <a:buChar char="-"/>
            </a:pPr>
            <a:r>
              <a:rPr lang="en-GB" sz="2000" dirty="0">
                <a:latin typeface="+mj-lt"/>
              </a:rPr>
              <a:t>Share information and learn together</a:t>
            </a:r>
          </a:p>
          <a:p>
            <a:pPr marL="342900" indent="-342900">
              <a:buFontTx/>
              <a:buChar char="-"/>
            </a:pPr>
            <a:r>
              <a:rPr lang="en-GB" sz="2000" dirty="0">
                <a:latin typeface="+mj-lt"/>
              </a:rPr>
              <a:t>Collaborate and communicate across teams/functions</a:t>
            </a:r>
          </a:p>
        </p:txBody>
      </p:sp>
      <p:sp>
        <p:nvSpPr>
          <p:cNvPr id="14" name="Rectangle 13">
            <a:extLst>
              <a:ext uri="{FF2B5EF4-FFF2-40B4-BE49-F238E27FC236}">
                <a16:creationId xmlns:a16="http://schemas.microsoft.com/office/drawing/2014/main" id="{8D150227-5E89-46D4-A639-6A8AE07F0A1E}"/>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1914823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33" y="209007"/>
            <a:ext cx="4693593" cy="769441"/>
          </a:xfrm>
          <a:prstGeom prst="rect">
            <a:avLst/>
          </a:prstGeom>
          <a:noFill/>
        </p:spPr>
        <p:txBody>
          <a:bodyPr wrap="none" rtlCol="0">
            <a:spAutoFit/>
          </a:bodyPr>
          <a:lstStyle/>
          <a:p>
            <a:r>
              <a:rPr lang="en-GB" sz="4400" dirty="0">
                <a:solidFill>
                  <a:prstClr val="black"/>
                </a:solidFill>
                <a:latin typeface="+mj-lt"/>
              </a:rPr>
              <a:t>“3 ways” of DevOps</a:t>
            </a:r>
          </a:p>
        </p:txBody>
      </p:sp>
      <p:pic>
        <p:nvPicPr>
          <p:cNvPr id="2" name="Picture 1"/>
          <p:cNvPicPr>
            <a:picLocks noChangeAspect="1"/>
          </p:cNvPicPr>
          <p:nvPr/>
        </p:nvPicPr>
        <p:blipFill>
          <a:blip r:embed="rId3"/>
          <a:stretch>
            <a:fillRect/>
          </a:stretch>
        </p:blipFill>
        <p:spPr>
          <a:xfrm>
            <a:off x="8732409" y="-322961"/>
            <a:ext cx="3733177" cy="7777452"/>
          </a:xfrm>
          <a:prstGeom prst="rect">
            <a:avLst/>
          </a:prstGeom>
          <a:effectLst>
            <a:softEdge rad="317500"/>
          </a:effectLst>
        </p:spPr>
      </p:pic>
      <p:grpSp>
        <p:nvGrpSpPr>
          <p:cNvPr id="5" name="Group 4"/>
          <p:cNvGrpSpPr/>
          <p:nvPr/>
        </p:nvGrpSpPr>
        <p:grpSpPr>
          <a:xfrm>
            <a:off x="1872847" y="1155052"/>
            <a:ext cx="5622026" cy="4821425"/>
            <a:chOff x="2870549" y="1405003"/>
            <a:chExt cx="5622026" cy="4821425"/>
          </a:xfrm>
        </p:grpSpPr>
        <p:sp>
          <p:nvSpPr>
            <p:cNvPr id="6" name="Curved Up Arrow 5"/>
            <p:cNvSpPr/>
            <p:nvPr/>
          </p:nvSpPr>
          <p:spPr>
            <a:xfrm>
              <a:off x="3535127" y="1804737"/>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7" name="Group 6"/>
            <p:cNvGrpSpPr/>
            <p:nvPr/>
          </p:nvGrpSpPr>
          <p:grpSpPr>
            <a:xfrm>
              <a:off x="3535127" y="2803130"/>
              <a:ext cx="4409726" cy="1486270"/>
              <a:chOff x="3611327" y="2803130"/>
              <a:chExt cx="4409726" cy="1486270"/>
            </a:xfrm>
          </p:grpSpPr>
          <p:sp>
            <p:nvSpPr>
              <p:cNvPr id="45" name="Curved Up Arrow 44"/>
              <p:cNvSpPr/>
              <p:nvPr/>
            </p:nvSpPr>
            <p:spPr>
              <a:xfrm rot="10800000">
                <a:off x="3611327" y="2803130"/>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Curved Up Arrow 45"/>
              <p:cNvSpPr/>
              <p:nvPr/>
            </p:nvSpPr>
            <p:spPr>
              <a:xfrm>
                <a:off x="3611327" y="3711884"/>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 name="Group 7"/>
            <p:cNvGrpSpPr/>
            <p:nvPr/>
          </p:nvGrpSpPr>
          <p:grpSpPr>
            <a:xfrm>
              <a:off x="3535127" y="4740158"/>
              <a:ext cx="4409727" cy="1486270"/>
              <a:chOff x="3611326" y="4740158"/>
              <a:chExt cx="4409727" cy="1486270"/>
            </a:xfrm>
          </p:grpSpPr>
          <p:sp>
            <p:nvSpPr>
              <p:cNvPr id="18" name="Curved Up Arrow 17"/>
              <p:cNvSpPr/>
              <p:nvPr/>
            </p:nvSpPr>
            <p:spPr>
              <a:xfrm rot="10800000">
                <a:off x="3611327" y="4740158"/>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Curved Up Arrow 18"/>
              <p:cNvSpPr/>
              <p:nvPr/>
            </p:nvSpPr>
            <p:spPr>
              <a:xfrm>
                <a:off x="3611326" y="5648912"/>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0" name="Group 19"/>
              <p:cNvGrpSpPr/>
              <p:nvPr/>
            </p:nvGrpSpPr>
            <p:grpSpPr>
              <a:xfrm>
                <a:off x="4185063" y="5094565"/>
                <a:ext cx="3262253" cy="813866"/>
                <a:chOff x="4209650" y="5094565"/>
                <a:chExt cx="3262253" cy="813866"/>
              </a:xfrm>
            </p:grpSpPr>
            <p:grpSp>
              <p:nvGrpSpPr>
                <p:cNvPr id="21" name="Group 20"/>
                <p:cNvGrpSpPr/>
                <p:nvPr/>
              </p:nvGrpSpPr>
              <p:grpSpPr>
                <a:xfrm>
                  <a:off x="4209650" y="5101934"/>
                  <a:ext cx="819550" cy="806497"/>
                  <a:chOff x="818147" y="745958"/>
                  <a:chExt cx="1732548" cy="1790364"/>
                </a:xfrm>
              </p:grpSpPr>
              <p:sp>
                <p:nvSpPr>
                  <p:cNvPr id="42" name="Donut 41"/>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Rectangle 42"/>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2" name="Group 21"/>
                <p:cNvGrpSpPr/>
                <p:nvPr/>
              </p:nvGrpSpPr>
              <p:grpSpPr>
                <a:xfrm>
                  <a:off x="4706571" y="5101934"/>
                  <a:ext cx="819550" cy="806497"/>
                  <a:chOff x="818147" y="745958"/>
                  <a:chExt cx="1732548" cy="1790364"/>
                </a:xfrm>
              </p:grpSpPr>
              <p:sp>
                <p:nvSpPr>
                  <p:cNvPr id="39" name="Donut 38"/>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Rectangle 39"/>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1" name="Picture 40"/>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3" name="Group 22"/>
                <p:cNvGrpSpPr/>
                <p:nvPr/>
              </p:nvGrpSpPr>
              <p:grpSpPr>
                <a:xfrm>
                  <a:off x="5173911" y="5101934"/>
                  <a:ext cx="819550" cy="806497"/>
                  <a:chOff x="818147" y="745958"/>
                  <a:chExt cx="1732548" cy="1790364"/>
                </a:xfrm>
              </p:grpSpPr>
              <p:sp>
                <p:nvSpPr>
                  <p:cNvPr id="36" name="Donut 35"/>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Rectangle 36"/>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8" name="Picture 37"/>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4" name="Group 23"/>
                <p:cNvGrpSpPr/>
                <p:nvPr/>
              </p:nvGrpSpPr>
              <p:grpSpPr>
                <a:xfrm>
                  <a:off x="5670832" y="5101934"/>
                  <a:ext cx="819550" cy="806497"/>
                  <a:chOff x="818147" y="745958"/>
                  <a:chExt cx="1732548" cy="1790364"/>
                </a:xfrm>
              </p:grpSpPr>
              <p:sp>
                <p:nvSpPr>
                  <p:cNvPr id="33" name="Donut 32"/>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Rectangle 33"/>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5" name="Picture 34"/>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5" name="Group 24"/>
                <p:cNvGrpSpPr/>
                <p:nvPr/>
              </p:nvGrpSpPr>
              <p:grpSpPr>
                <a:xfrm>
                  <a:off x="6155432" y="5094565"/>
                  <a:ext cx="819550" cy="806497"/>
                  <a:chOff x="818147" y="745958"/>
                  <a:chExt cx="1732548" cy="1790364"/>
                </a:xfrm>
              </p:grpSpPr>
              <p:sp>
                <p:nvSpPr>
                  <p:cNvPr id="30" name="Donut 29"/>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2" name="Picture 31"/>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6" name="Group 25"/>
                <p:cNvGrpSpPr/>
                <p:nvPr/>
              </p:nvGrpSpPr>
              <p:grpSpPr>
                <a:xfrm>
                  <a:off x="6652353" y="5094565"/>
                  <a:ext cx="819550" cy="806497"/>
                  <a:chOff x="818147" y="745958"/>
                  <a:chExt cx="1732548" cy="1790364"/>
                </a:xfrm>
              </p:grpSpPr>
              <p:sp>
                <p:nvSpPr>
                  <p:cNvPr id="27" name="Donut 26"/>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Rectangle 27"/>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Picture 28"/>
                  <p:cNvPicPr>
                    <a:picLocks noChangeAspect="1"/>
                  </p:cNvPicPr>
                  <p:nvPr/>
                </p:nvPicPr>
                <p:blipFill>
                  <a:blip r:embed="rId4"/>
                  <a:stretch>
                    <a:fillRect/>
                  </a:stretch>
                </p:blipFill>
                <p:spPr>
                  <a:xfrm rot="212287">
                    <a:off x="1297957" y="2145852"/>
                    <a:ext cx="352381" cy="284889"/>
                  </a:xfrm>
                  <a:prstGeom prst="rect">
                    <a:avLst/>
                  </a:prstGeom>
                </p:spPr>
              </p:pic>
            </p:grpSp>
          </p:grpSp>
        </p:grpSp>
        <p:grpSp>
          <p:nvGrpSpPr>
            <p:cNvPr id="9" name="Group 8"/>
            <p:cNvGrpSpPr/>
            <p:nvPr/>
          </p:nvGrpSpPr>
          <p:grpSpPr>
            <a:xfrm>
              <a:off x="2870549" y="1405003"/>
              <a:ext cx="5622026" cy="523220"/>
              <a:chOff x="2868461" y="1390389"/>
              <a:chExt cx="5622026" cy="523220"/>
            </a:xfrm>
          </p:grpSpPr>
          <p:sp>
            <p:nvSpPr>
              <p:cNvPr id="16" name="TextBox 15"/>
              <p:cNvSpPr txBox="1"/>
              <p:nvPr/>
            </p:nvSpPr>
            <p:spPr>
              <a:xfrm>
                <a:off x="2868461" y="1390389"/>
                <a:ext cx="760016" cy="523220"/>
              </a:xfrm>
              <a:prstGeom prst="rect">
                <a:avLst/>
              </a:prstGeom>
              <a:noFill/>
            </p:spPr>
            <p:txBody>
              <a:bodyPr wrap="none" rtlCol="0">
                <a:spAutoFit/>
              </a:bodyPr>
              <a:lstStyle/>
              <a:p>
                <a:r>
                  <a:rPr lang="en-GB" sz="2800" b="1" dirty="0">
                    <a:solidFill>
                      <a:schemeClr val="accent1">
                        <a:lumMod val="50000"/>
                      </a:schemeClr>
                    </a:solidFill>
                  </a:rPr>
                  <a:t>Dev</a:t>
                </a:r>
              </a:p>
            </p:txBody>
          </p:sp>
          <p:sp>
            <p:nvSpPr>
              <p:cNvPr id="17" name="TextBox 16"/>
              <p:cNvSpPr txBox="1"/>
              <p:nvPr/>
            </p:nvSpPr>
            <p:spPr>
              <a:xfrm>
                <a:off x="7730471" y="1390389"/>
                <a:ext cx="760016" cy="523220"/>
              </a:xfrm>
              <a:prstGeom prst="rect">
                <a:avLst/>
              </a:prstGeom>
              <a:noFill/>
            </p:spPr>
            <p:txBody>
              <a:bodyPr wrap="none" rtlCol="0">
                <a:spAutoFit/>
              </a:bodyPr>
              <a:lstStyle/>
              <a:p>
                <a:r>
                  <a:rPr lang="en-GB" sz="2800" b="1" dirty="0">
                    <a:solidFill>
                      <a:schemeClr val="accent1">
                        <a:lumMod val="50000"/>
                      </a:schemeClr>
                    </a:solidFill>
                  </a:rPr>
                  <a:t>Ops</a:t>
                </a:r>
              </a:p>
            </p:txBody>
          </p:sp>
        </p:grpSp>
        <p:grpSp>
          <p:nvGrpSpPr>
            <p:cNvPr id="10" name="Group 9"/>
            <p:cNvGrpSpPr/>
            <p:nvPr/>
          </p:nvGrpSpPr>
          <p:grpSpPr>
            <a:xfrm>
              <a:off x="2870549" y="5225934"/>
              <a:ext cx="5622026" cy="523220"/>
              <a:chOff x="2868461" y="1390389"/>
              <a:chExt cx="5622026" cy="523220"/>
            </a:xfrm>
          </p:grpSpPr>
          <p:sp>
            <p:nvSpPr>
              <p:cNvPr id="14" name="TextBox 13"/>
              <p:cNvSpPr txBox="1"/>
              <p:nvPr/>
            </p:nvSpPr>
            <p:spPr>
              <a:xfrm>
                <a:off x="2868461" y="1390389"/>
                <a:ext cx="760016" cy="523220"/>
              </a:xfrm>
              <a:prstGeom prst="rect">
                <a:avLst/>
              </a:prstGeom>
              <a:noFill/>
            </p:spPr>
            <p:txBody>
              <a:bodyPr wrap="none" rtlCol="0">
                <a:spAutoFit/>
              </a:bodyPr>
              <a:lstStyle/>
              <a:p>
                <a:r>
                  <a:rPr lang="en-GB" sz="2800" b="1" dirty="0">
                    <a:solidFill>
                      <a:schemeClr val="accent1">
                        <a:lumMod val="50000"/>
                      </a:schemeClr>
                    </a:solidFill>
                  </a:rPr>
                  <a:t>Dev</a:t>
                </a:r>
              </a:p>
            </p:txBody>
          </p:sp>
          <p:sp>
            <p:nvSpPr>
              <p:cNvPr id="15" name="TextBox 14"/>
              <p:cNvSpPr txBox="1"/>
              <p:nvPr/>
            </p:nvSpPr>
            <p:spPr>
              <a:xfrm>
                <a:off x="7730471" y="1390389"/>
                <a:ext cx="760016" cy="523220"/>
              </a:xfrm>
              <a:prstGeom prst="rect">
                <a:avLst/>
              </a:prstGeom>
              <a:noFill/>
            </p:spPr>
            <p:txBody>
              <a:bodyPr wrap="none" rtlCol="0">
                <a:spAutoFit/>
              </a:bodyPr>
              <a:lstStyle/>
              <a:p>
                <a:r>
                  <a:rPr lang="en-GB" sz="2800" b="1" dirty="0">
                    <a:solidFill>
                      <a:schemeClr val="accent1">
                        <a:lumMod val="50000"/>
                      </a:schemeClr>
                    </a:solidFill>
                  </a:rPr>
                  <a:t>Ops</a:t>
                </a:r>
              </a:p>
            </p:txBody>
          </p:sp>
        </p:grpSp>
        <p:grpSp>
          <p:nvGrpSpPr>
            <p:cNvPr id="11" name="Group 10"/>
            <p:cNvGrpSpPr/>
            <p:nvPr/>
          </p:nvGrpSpPr>
          <p:grpSpPr>
            <a:xfrm>
              <a:off x="2870549" y="3274380"/>
              <a:ext cx="5622026" cy="523220"/>
              <a:chOff x="2868461" y="1390389"/>
              <a:chExt cx="5622026" cy="523220"/>
            </a:xfrm>
          </p:grpSpPr>
          <p:sp>
            <p:nvSpPr>
              <p:cNvPr id="12" name="TextBox 11"/>
              <p:cNvSpPr txBox="1"/>
              <p:nvPr/>
            </p:nvSpPr>
            <p:spPr>
              <a:xfrm>
                <a:off x="2868461" y="1390389"/>
                <a:ext cx="760016" cy="523220"/>
              </a:xfrm>
              <a:prstGeom prst="rect">
                <a:avLst/>
              </a:prstGeom>
              <a:noFill/>
            </p:spPr>
            <p:txBody>
              <a:bodyPr wrap="none" rtlCol="0">
                <a:spAutoFit/>
              </a:bodyPr>
              <a:lstStyle/>
              <a:p>
                <a:r>
                  <a:rPr lang="en-GB" sz="2800" b="1" dirty="0">
                    <a:solidFill>
                      <a:schemeClr val="accent1">
                        <a:lumMod val="50000"/>
                      </a:schemeClr>
                    </a:solidFill>
                  </a:rPr>
                  <a:t>Dev</a:t>
                </a:r>
              </a:p>
            </p:txBody>
          </p:sp>
          <p:sp>
            <p:nvSpPr>
              <p:cNvPr id="13" name="TextBox 12"/>
              <p:cNvSpPr txBox="1"/>
              <p:nvPr/>
            </p:nvSpPr>
            <p:spPr>
              <a:xfrm>
                <a:off x="7730471" y="1390389"/>
                <a:ext cx="760016" cy="523220"/>
              </a:xfrm>
              <a:prstGeom prst="rect">
                <a:avLst/>
              </a:prstGeom>
              <a:noFill/>
            </p:spPr>
            <p:txBody>
              <a:bodyPr wrap="none" rtlCol="0">
                <a:spAutoFit/>
              </a:bodyPr>
              <a:lstStyle/>
              <a:p>
                <a:r>
                  <a:rPr lang="en-GB" sz="2800" b="1" dirty="0">
                    <a:solidFill>
                      <a:schemeClr val="accent1">
                        <a:lumMod val="50000"/>
                      </a:schemeClr>
                    </a:solidFill>
                  </a:rPr>
                  <a:t>Ops</a:t>
                </a:r>
              </a:p>
            </p:txBody>
          </p:sp>
        </p:grpSp>
      </p:grpSp>
      <p:sp>
        <p:nvSpPr>
          <p:cNvPr id="47" name="Rectangle 46">
            <a:extLst>
              <a:ext uri="{FF2B5EF4-FFF2-40B4-BE49-F238E27FC236}">
                <a16:creationId xmlns:a16="http://schemas.microsoft.com/office/drawing/2014/main" id="{7B573C6C-90F9-4664-8525-99638D38DD04}"/>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1741532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view from a tall building"/>
          <p:cNvPicPr>
            <a:picLocks noChangeAspect="1" noChangeArrowheads="1"/>
          </p:cNvPicPr>
          <p:nvPr/>
        </p:nvPicPr>
        <p:blipFill rotWithShape="1">
          <a:blip r:embed="rId3">
            <a:extLst>
              <a:ext uri="{28A0092B-C50C-407E-A947-70E740481C1C}">
                <a14:useLocalDpi xmlns:a14="http://schemas.microsoft.com/office/drawing/2010/main" val="0"/>
              </a:ext>
            </a:extLst>
          </a:blip>
          <a:srcRect t="18466" b="11853"/>
          <a:stretch/>
        </p:blipFill>
        <p:spPr bwMode="auto">
          <a:xfrm>
            <a:off x="-410977" y="1340452"/>
            <a:ext cx="13136817" cy="632446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028" name="Picture 4" descr="Image result for devops 3 ways"/>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130014" y="329780"/>
            <a:ext cx="7031344" cy="1158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73" y="30144"/>
            <a:ext cx="3272563" cy="769441"/>
          </a:xfrm>
          <a:prstGeom prst="rect">
            <a:avLst/>
          </a:prstGeom>
          <a:noFill/>
        </p:spPr>
        <p:txBody>
          <a:bodyPr wrap="none" rtlCol="0">
            <a:spAutoFit/>
          </a:bodyPr>
          <a:lstStyle/>
          <a:p>
            <a:r>
              <a:rPr lang="en-GB" sz="4400" dirty="0">
                <a:solidFill>
                  <a:prstClr val="black"/>
                </a:solidFill>
                <a:latin typeface="+mj-lt"/>
              </a:rPr>
              <a:t>The First Way</a:t>
            </a:r>
          </a:p>
        </p:txBody>
      </p:sp>
      <p:sp>
        <p:nvSpPr>
          <p:cNvPr id="5" name="TextBox 4"/>
          <p:cNvSpPr txBox="1"/>
          <p:nvPr/>
        </p:nvSpPr>
        <p:spPr>
          <a:xfrm>
            <a:off x="73005" y="755677"/>
            <a:ext cx="3272563" cy="584775"/>
          </a:xfrm>
          <a:prstGeom prst="rect">
            <a:avLst/>
          </a:prstGeom>
          <a:noFill/>
        </p:spPr>
        <p:txBody>
          <a:bodyPr wrap="square" rtlCol="0">
            <a:spAutoFit/>
          </a:bodyPr>
          <a:lstStyle/>
          <a:p>
            <a:r>
              <a:rPr lang="en-GB" sz="3200" dirty="0">
                <a:solidFill>
                  <a:prstClr val="black"/>
                </a:solidFill>
                <a:latin typeface="+mj-lt"/>
              </a:rPr>
              <a:t>Systems Thinking</a:t>
            </a:r>
          </a:p>
        </p:txBody>
      </p:sp>
      <p:sp>
        <p:nvSpPr>
          <p:cNvPr id="6" name="Rectangle 5">
            <a:extLst>
              <a:ext uri="{FF2B5EF4-FFF2-40B4-BE49-F238E27FC236}">
                <a16:creationId xmlns:a16="http://schemas.microsoft.com/office/drawing/2014/main" id="{16AB65BE-93DC-434E-A501-9DF7DF96AEDA}"/>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20088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69647" y="161260"/>
            <a:ext cx="3957109" cy="769441"/>
          </a:xfrm>
          <a:prstGeom prst="rect">
            <a:avLst/>
          </a:prstGeom>
          <a:noFill/>
        </p:spPr>
        <p:txBody>
          <a:bodyPr wrap="none" rtlCol="0">
            <a:spAutoFit/>
          </a:bodyPr>
          <a:lstStyle/>
          <a:p>
            <a:r>
              <a:rPr lang="en-GB" sz="4400" dirty="0">
                <a:solidFill>
                  <a:schemeClr val="bg1"/>
                </a:solidFill>
                <a:latin typeface="+mj-lt"/>
              </a:rPr>
              <a:t>The Second Way</a:t>
            </a:r>
          </a:p>
        </p:txBody>
      </p:sp>
      <p:sp>
        <p:nvSpPr>
          <p:cNvPr id="6" name="TextBox 5"/>
          <p:cNvSpPr txBox="1"/>
          <p:nvPr/>
        </p:nvSpPr>
        <p:spPr>
          <a:xfrm>
            <a:off x="184981" y="930701"/>
            <a:ext cx="4215000" cy="584775"/>
          </a:xfrm>
          <a:prstGeom prst="rect">
            <a:avLst/>
          </a:prstGeom>
          <a:noFill/>
        </p:spPr>
        <p:txBody>
          <a:bodyPr wrap="none" rtlCol="0">
            <a:spAutoFit/>
          </a:bodyPr>
          <a:lstStyle/>
          <a:p>
            <a:r>
              <a:rPr lang="en-GB" sz="3200" dirty="0">
                <a:solidFill>
                  <a:schemeClr val="bg1"/>
                </a:solidFill>
                <a:latin typeface="+mj-lt"/>
              </a:rPr>
              <a:t>Amplify Feedback Loops</a:t>
            </a:r>
          </a:p>
        </p:txBody>
      </p:sp>
      <p:pic>
        <p:nvPicPr>
          <p:cNvPr id="2" name="Picture 1"/>
          <p:cNvPicPr>
            <a:picLocks noChangeAspect="1"/>
          </p:cNvPicPr>
          <p:nvPr/>
        </p:nvPicPr>
        <p:blipFill>
          <a:blip r:embed="rId3"/>
          <a:stretch>
            <a:fillRect/>
          </a:stretch>
        </p:blipFill>
        <p:spPr>
          <a:xfrm>
            <a:off x="4399981" y="930701"/>
            <a:ext cx="5588348" cy="5588348"/>
          </a:xfrm>
          <a:prstGeom prst="rect">
            <a:avLst/>
          </a:prstGeom>
        </p:spPr>
      </p:pic>
      <p:sp>
        <p:nvSpPr>
          <p:cNvPr id="3" name="TextBox 2"/>
          <p:cNvSpPr txBox="1"/>
          <p:nvPr/>
        </p:nvSpPr>
        <p:spPr>
          <a:xfrm>
            <a:off x="3777517" y="4916775"/>
            <a:ext cx="1065163" cy="769441"/>
          </a:xfrm>
          <a:prstGeom prst="rect">
            <a:avLst/>
          </a:prstGeom>
          <a:noFill/>
        </p:spPr>
        <p:txBody>
          <a:bodyPr wrap="none" rtlCol="0">
            <a:spAutoFit/>
          </a:bodyPr>
          <a:lstStyle/>
          <a:p>
            <a:r>
              <a:rPr lang="en-GB" sz="4400" dirty="0">
                <a:solidFill>
                  <a:schemeClr val="accent4">
                    <a:lumMod val="40000"/>
                    <a:lumOff val="60000"/>
                  </a:schemeClr>
                </a:solidFill>
              </a:rPr>
              <a:t>Dev</a:t>
            </a:r>
          </a:p>
        </p:txBody>
      </p:sp>
      <p:sp>
        <p:nvSpPr>
          <p:cNvPr id="4" name="Rectangle 3"/>
          <p:cNvSpPr/>
          <p:nvPr/>
        </p:nvSpPr>
        <p:spPr>
          <a:xfrm>
            <a:off x="9864334" y="1108187"/>
            <a:ext cx="1073179" cy="769441"/>
          </a:xfrm>
          <a:prstGeom prst="rect">
            <a:avLst/>
          </a:prstGeom>
        </p:spPr>
        <p:txBody>
          <a:bodyPr wrap="none">
            <a:spAutoFit/>
          </a:bodyPr>
          <a:lstStyle/>
          <a:p>
            <a:r>
              <a:rPr lang="en-GB" sz="4400" dirty="0">
                <a:solidFill>
                  <a:schemeClr val="accent4">
                    <a:lumMod val="40000"/>
                    <a:lumOff val="60000"/>
                  </a:schemeClr>
                </a:solidFill>
              </a:rPr>
              <a:t>Ops</a:t>
            </a:r>
          </a:p>
        </p:txBody>
      </p:sp>
      <p:sp>
        <p:nvSpPr>
          <p:cNvPr id="7" name="Rectangle 6">
            <a:extLst>
              <a:ext uri="{FF2B5EF4-FFF2-40B4-BE49-F238E27FC236}">
                <a16:creationId xmlns:a16="http://schemas.microsoft.com/office/drawing/2014/main" id="{5F003FD0-DC94-496C-A702-DE0064EBB15A}"/>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413270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902" y="1019897"/>
            <a:ext cx="8530605" cy="584775"/>
          </a:xfrm>
          <a:prstGeom prst="rect">
            <a:avLst/>
          </a:prstGeom>
          <a:noFill/>
        </p:spPr>
        <p:txBody>
          <a:bodyPr wrap="none" rtlCol="0">
            <a:spAutoFit/>
          </a:bodyPr>
          <a:lstStyle/>
          <a:p>
            <a:r>
              <a:rPr lang="en-GB" sz="3200" dirty="0">
                <a:solidFill>
                  <a:prstClr val="black"/>
                </a:solidFill>
              </a:rPr>
              <a:t>Culture of continual experimentation and learning</a:t>
            </a:r>
          </a:p>
        </p:txBody>
      </p:sp>
      <p:sp>
        <p:nvSpPr>
          <p:cNvPr id="5" name="TextBox 4"/>
          <p:cNvSpPr txBox="1"/>
          <p:nvPr/>
        </p:nvSpPr>
        <p:spPr>
          <a:xfrm>
            <a:off x="91163" y="256515"/>
            <a:ext cx="3479607" cy="769441"/>
          </a:xfrm>
          <a:prstGeom prst="rect">
            <a:avLst/>
          </a:prstGeom>
          <a:noFill/>
        </p:spPr>
        <p:txBody>
          <a:bodyPr wrap="none" rtlCol="0">
            <a:spAutoFit/>
          </a:bodyPr>
          <a:lstStyle/>
          <a:p>
            <a:r>
              <a:rPr lang="en-GB" sz="4400" dirty="0">
                <a:solidFill>
                  <a:prstClr val="black"/>
                </a:solidFill>
                <a:latin typeface="+mj-lt"/>
              </a:rPr>
              <a:t>The Third Way</a:t>
            </a:r>
          </a:p>
        </p:txBody>
      </p:sp>
      <p:pic>
        <p:nvPicPr>
          <p:cNvPr id="3074" name="Picture 2" descr="full-length-african-american-business-woman-presenting-picture-id174697930 (338×507)"/>
          <p:cNvPicPr>
            <a:picLocks noChangeAspect="1" noChangeArrowheads="1"/>
          </p:cNvPicPr>
          <p:nvPr/>
        </p:nvPicPr>
        <p:blipFill rotWithShape="1">
          <a:blip r:embed="rId3">
            <a:extLst>
              <a:ext uri="{28A0092B-C50C-407E-A947-70E740481C1C}">
                <a14:useLocalDpi xmlns:a14="http://schemas.microsoft.com/office/drawing/2010/main" val="0"/>
              </a:ext>
            </a:extLst>
          </a:blip>
          <a:srcRect l="21622"/>
          <a:stretch/>
        </p:blipFill>
        <p:spPr bwMode="auto">
          <a:xfrm>
            <a:off x="9072417" y="-29611"/>
            <a:ext cx="3639922" cy="69660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licdn.com/mpr/mpr/p/1/005/082/0b7/3a07568.jpg"/>
          <p:cNvPicPr>
            <a:picLocks noChangeAspect="1" noChangeArrowheads="1"/>
          </p:cNvPicPr>
          <p:nvPr/>
        </p:nvPicPr>
        <p:blipFill rotWithShape="1">
          <a:blip r:embed="rId4">
            <a:extLst>
              <a:ext uri="{28A0092B-C50C-407E-A947-70E740481C1C}">
                <a14:useLocalDpi xmlns:a14="http://schemas.microsoft.com/office/drawing/2010/main" val="0"/>
              </a:ext>
            </a:extLst>
          </a:blip>
          <a:srcRect l="30656" r="21296" b="-4910"/>
          <a:stretch/>
        </p:blipFill>
        <p:spPr bwMode="auto">
          <a:xfrm flipH="1">
            <a:off x="-569628" y="1923971"/>
            <a:ext cx="3629787" cy="528629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028" name="Picture 4" descr="Image result for devops 3 ways"/>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383863" y="2983864"/>
            <a:ext cx="5931108" cy="19778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1ACDEBD-207F-40DF-B61F-0560058BBB99}"/>
              </a:ext>
            </a:extLst>
          </p:cNvPr>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973834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6D5725EDDAFCE4EBB0BA9A1A9C8766B" ma:contentTypeVersion="0" ma:contentTypeDescription="Create a new document." ma:contentTypeScope="" ma:versionID="c9418f422adf75baf6a50adca7008b7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84477-7E33-468B-8E96-BFD87197BDD3}">
  <ds:schemaRefs>
    <ds:schemaRef ds:uri="http://purl.org/dc/dcmitype/"/>
    <ds:schemaRef ds:uri="http://www.w3.org/XML/1998/namespace"/>
    <ds:schemaRef ds:uri="http://schemas.openxmlformats.org/package/2006/metadata/core-properties"/>
    <ds:schemaRef ds:uri="http://schemas.microsoft.com/office/2006/metadata/properties"/>
    <ds:schemaRef ds:uri="http://purl.org/dc/elements/1.1/"/>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84F1B4B3-D5EA-49AB-90C2-19F5CABCA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F0FDA2B-9364-45DA-804A-C835961640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42508</TotalTime>
  <Words>1081</Words>
  <Application>Microsoft Office PowerPoint</Application>
  <PresentationFormat>Widescreen</PresentationFormat>
  <Paragraphs>167</Paragraphs>
  <Slides>13</Slides>
  <Notes>13</Notes>
  <HiddenSlides>0</HiddenSlides>
  <MMClips>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13</vt:i4>
      </vt:variant>
    </vt:vector>
  </HeadingPairs>
  <TitlesOfParts>
    <vt:vector size="19" baseType="lpstr">
      <vt:lpstr>Arial</vt:lpstr>
      <vt:lpstr>Calibri Light</vt:lpstr>
      <vt:lpstr>Calibri</vt:lpstr>
      <vt:lpstr>Office Theme</vt:lpstr>
      <vt:lpstr>1_Office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Callcredit Information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Carter</dc:creator>
  <cp:lastModifiedBy>Alexandra Moore</cp:lastModifiedBy>
  <cp:revision>199</cp:revision>
  <dcterms:created xsi:type="dcterms:W3CDTF">2016-11-07T11:17:10Z</dcterms:created>
  <dcterms:modified xsi:type="dcterms:W3CDTF">2019-09-16T11:12:08Z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0x01010066D5725EDDAFCE4EBB0BA9A1A9C8766B</vt:lpwstr>
  </property>
</Properties>
</file>